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19" r:id="rId3"/>
    <p:sldId id="318" r:id="rId4"/>
    <p:sldId id="328" r:id="rId5"/>
    <p:sldId id="308" r:id="rId6"/>
    <p:sldId id="316" r:id="rId7"/>
    <p:sldId id="320" r:id="rId8"/>
    <p:sldId id="322" r:id="rId9"/>
    <p:sldId id="329" r:id="rId10"/>
    <p:sldId id="323" r:id="rId11"/>
    <p:sldId id="330" r:id="rId12"/>
    <p:sldId id="324" r:id="rId13"/>
    <p:sldId id="326" r:id="rId14"/>
    <p:sldId id="325" r:id="rId15"/>
    <p:sldId id="3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68" d="100"/>
        <a:sy n="1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Infant blood pressure machine</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C18.3  Maintaining Paediatrics Equipment </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476250" y="1616342"/>
            <a:ext cx="3870765" cy="3416320"/>
          </a:xfrm>
          <a:prstGeom prst="rect">
            <a:avLst/>
          </a:prstGeom>
        </p:spPr>
        <p:txBody>
          <a:bodyPr wrap="square">
            <a:spAutoFit/>
          </a:bodyPr>
          <a:lstStyle/>
          <a:p>
            <a:pPr marL="742950" lvl="1"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principles of operation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function</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use</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scientific principles</a:t>
            </a:r>
            <a:endParaRPr lang="en-GB" dirty="0">
              <a:solidFill>
                <a:srgbClr val="000000"/>
              </a:solidFill>
              <a:latin typeface="+mj-lt"/>
              <a:ea typeface="Times New Roman" panose="02020603050405020304" pitchFamily="18" charset="0"/>
            </a:endParaRPr>
          </a:p>
          <a:p>
            <a:pPr marL="742950" lvl="1"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construction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components</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system diagram</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inputs/outputs</a:t>
            </a:r>
            <a:endParaRPr lang="en-GB" dirty="0">
              <a:solidFill>
                <a:srgbClr val="000000"/>
              </a:solidFill>
              <a:latin typeface="+mj-lt"/>
              <a:ea typeface="Times New Roman" panose="02020603050405020304" pitchFamily="18" charset="0"/>
            </a:endParaRPr>
          </a:p>
          <a:p>
            <a:pPr marL="742950" lvl="1"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troubleshooting </a:t>
            </a:r>
            <a:endParaRPr lang="en-GB" dirty="0">
              <a:solidFill>
                <a:srgbClr val="000000"/>
              </a:solidFill>
              <a:latin typeface="+mj-lt"/>
              <a:ea typeface="Times New Roman" panose="02020603050405020304" pitchFamily="18" charset="0"/>
              <a:cs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identifying common faults</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replacing components</a:t>
            </a:r>
            <a:endParaRPr lang="en-GB" dirty="0">
              <a:solidFill>
                <a:srgbClr val="000000"/>
              </a:solidFill>
              <a:latin typeface="+mj-lt"/>
              <a:ea typeface="Times New Roman" panose="02020603050405020304" pitchFamily="18" charset="0"/>
            </a:endParaRPr>
          </a:p>
          <a:p>
            <a:pPr marL="1143000" lvl="2"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rectifying faults</a:t>
            </a:r>
            <a:endParaRPr lang="en-GB" dirty="0">
              <a:solidFill>
                <a:srgbClr val="000000"/>
              </a:solidFill>
              <a:latin typeface="+mj-lt"/>
              <a:ea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18.3.4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 infant blood pressure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machine</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6" name="Afbeelding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67793" y="1669039"/>
            <a:ext cx="4850091" cy="3104058"/>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Non-invasive blood pressure Machines (NIBP) </a:t>
            </a: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180232" y="5419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476249" y="1365658"/>
            <a:ext cx="6617647" cy="1200329"/>
          </a:xfrm>
          <a:prstGeom prst="rect">
            <a:avLst/>
          </a:prstGeom>
        </p:spPr>
        <p:txBody>
          <a:bodyPr wrap="square">
            <a:spAutoFit/>
          </a:bodyPr>
          <a:lstStyle/>
          <a:p>
            <a:r>
              <a:rPr lang="en-GB" altLang="en-US" b="1" dirty="0">
                <a:solidFill>
                  <a:srgbClr val="7030A0"/>
                </a:solidFill>
                <a:latin typeface="+mj-lt"/>
                <a:ea typeface="Calibri" panose="020F0502020204030204" pitchFamily="34" charset="0"/>
                <a:cs typeface="Times New Roman" panose="02020603050405020304" pitchFamily="18" charset="0"/>
              </a:rPr>
              <a:t>Non-invasive blood pressure machines (NIBP)</a:t>
            </a:r>
            <a:r>
              <a:rPr lang="en-GB" altLang="en-US" dirty="0">
                <a:latin typeface="+mj-lt"/>
                <a:ea typeface="Calibri" panose="020F0502020204030204" pitchFamily="34" charset="0"/>
                <a:cs typeface="Times New Roman" panose="02020603050405020304" pitchFamily="18" charset="0"/>
              </a:rPr>
              <a:t> are devices that automatically and electronically measure blood pressure. In these </a:t>
            </a:r>
            <a:r>
              <a:rPr lang="en-GB" altLang="en-US" dirty="0" smtClean="0">
                <a:latin typeface="+mj-lt"/>
                <a:ea typeface="Calibri" panose="020F0502020204030204" pitchFamily="34" charset="0"/>
                <a:cs typeface="Times New Roman" panose="02020603050405020304" pitchFamily="18" charset="0"/>
              </a:rPr>
              <a:t>systems, </a:t>
            </a:r>
            <a:r>
              <a:rPr lang="en-GB" altLang="en-US" dirty="0">
                <a:latin typeface="+mj-lt"/>
                <a:ea typeface="Calibri" panose="020F0502020204030204" pitchFamily="34" charset="0"/>
                <a:cs typeface="Times New Roman" panose="02020603050405020304" pitchFamily="18" charset="0"/>
              </a:rPr>
              <a:t>electronics replaces a human in the inflation/deflation of the </a:t>
            </a:r>
            <a:r>
              <a:rPr lang="en-GB" altLang="en-US" dirty="0" smtClean="0">
                <a:latin typeface="+mj-lt"/>
                <a:ea typeface="Calibri" panose="020F0502020204030204" pitchFamily="34" charset="0"/>
                <a:cs typeface="Times New Roman" panose="02020603050405020304" pitchFamily="18" charset="0"/>
              </a:rPr>
              <a:t>cuff</a:t>
            </a:r>
            <a:r>
              <a:rPr lang="en-GB" altLang="en-US" dirty="0">
                <a:latin typeface="+mj-lt"/>
                <a:ea typeface="Calibri" panose="020F0502020204030204" pitchFamily="34" charset="0"/>
                <a:cs typeface="Times New Roman" panose="02020603050405020304" pitchFamily="18" charset="0"/>
              </a:rPr>
              <a:t> </a:t>
            </a:r>
            <a:r>
              <a:rPr lang="en-GB" altLang="en-US" dirty="0" smtClean="0">
                <a:latin typeface="+mj-lt"/>
                <a:ea typeface="Calibri" panose="020F0502020204030204" pitchFamily="34" charset="0"/>
                <a:cs typeface="Times New Roman" panose="02020603050405020304" pitchFamily="18" charset="0"/>
              </a:rPr>
              <a:t>and automatically detects the Korotkoff sounds. </a:t>
            </a:r>
            <a:endParaRPr lang="en-GB" altLang="en-US" dirty="0">
              <a:latin typeface="+mj-lt"/>
              <a:ea typeface="Calibri" panose="020F0502020204030204" pitchFamily="34" charset="0"/>
              <a:cs typeface="Times New Roman" panose="02020603050405020304" pitchFamily="18" charset="0"/>
            </a:endParaRPr>
          </a:p>
        </p:txBody>
      </p:sp>
      <p:sp>
        <p:nvSpPr>
          <p:cNvPr id="15" name="Rechthoek 14"/>
          <p:cNvSpPr/>
          <p:nvPr/>
        </p:nvSpPr>
        <p:spPr>
          <a:xfrm>
            <a:off x="540863" y="4816048"/>
            <a:ext cx="11360152" cy="1477328"/>
          </a:xfrm>
          <a:prstGeom prst="rect">
            <a:avLst/>
          </a:prstGeom>
        </p:spPr>
        <p:txBody>
          <a:bodyPr wrap="square">
            <a:spAutoFit/>
          </a:bodyPr>
          <a:lstStyle/>
          <a:p>
            <a:pPr>
              <a:spcAft>
                <a:spcPts val="0"/>
              </a:spcAft>
            </a:pPr>
            <a:r>
              <a:rPr lang="en-ZA" dirty="0" smtClean="0">
                <a:latin typeface="+mj-lt"/>
                <a:ea typeface="Calibri" panose="020F0502020204030204" pitchFamily="34" charset="0"/>
                <a:cs typeface="Times New Roman" panose="02020603050405020304" pitchFamily="18" charset="0"/>
              </a:rPr>
              <a:t>The measurement procedure with NIBP is the same as in manual methods: the </a:t>
            </a:r>
            <a:r>
              <a:rPr lang="en-ZA" dirty="0">
                <a:latin typeface="+mj-lt"/>
                <a:ea typeface="Calibri" panose="020F0502020204030204" pitchFamily="34" charset="0"/>
                <a:cs typeface="Times New Roman" panose="02020603050405020304" pitchFamily="18" charset="0"/>
              </a:rPr>
              <a:t>cuff is </a:t>
            </a:r>
            <a:r>
              <a:rPr lang="en-ZA" dirty="0" smtClean="0">
                <a:latin typeface="+mj-lt"/>
                <a:ea typeface="Calibri" panose="020F0502020204030204" pitchFamily="34" charset="0"/>
                <a:cs typeface="Times New Roman" panose="02020603050405020304" pitchFamily="18" charset="0"/>
              </a:rPr>
              <a:t>(automatically) inflated to above systolic pressure and </a:t>
            </a:r>
            <a:r>
              <a:rPr lang="en-ZA" dirty="0">
                <a:latin typeface="+mj-lt"/>
                <a:ea typeface="Calibri" panose="020F0502020204030204" pitchFamily="34" charset="0"/>
                <a:cs typeface="Times New Roman" panose="02020603050405020304" pitchFamily="18" charset="0"/>
              </a:rPr>
              <a:t>then the release valve </a:t>
            </a:r>
            <a:r>
              <a:rPr lang="en-ZA" dirty="0" smtClean="0">
                <a:latin typeface="+mj-lt"/>
                <a:ea typeface="Calibri" panose="020F0502020204030204" pitchFamily="34" charset="0"/>
                <a:cs typeface="Times New Roman" panose="02020603050405020304" pitchFamily="18" charset="0"/>
              </a:rPr>
              <a:t>is slowly </a:t>
            </a:r>
            <a:r>
              <a:rPr lang="en-ZA" dirty="0">
                <a:latin typeface="+mj-lt"/>
                <a:ea typeface="Calibri" panose="020F0502020204030204" pitchFamily="34" charset="0"/>
                <a:cs typeface="Times New Roman" panose="02020603050405020304" pitchFamily="18" charset="0"/>
              </a:rPr>
              <a:t>opened. </a:t>
            </a:r>
            <a:r>
              <a:rPr lang="en-ZA" dirty="0" smtClean="0">
                <a:latin typeface="+mj-lt"/>
                <a:ea typeface="Calibri" panose="020F0502020204030204" pitchFamily="34" charset="0"/>
                <a:cs typeface="Times New Roman" panose="02020603050405020304" pitchFamily="18" charset="0"/>
              </a:rPr>
              <a:t>The </a:t>
            </a:r>
            <a:r>
              <a:rPr lang="en-ZA" dirty="0">
                <a:latin typeface="+mj-lt"/>
                <a:ea typeface="Calibri" panose="020F0502020204030204" pitchFamily="34" charset="0"/>
                <a:cs typeface="Times New Roman" panose="02020603050405020304" pitchFamily="18" charset="0"/>
              </a:rPr>
              <a:t>pressure reduces until the microphone picks up the Korotkoff sounds. </a:t>
            </a:r>
            <a:r>
              <a:rPr lang="en-ZA" dirty="0" smtClean="0">
                <a:latin typeface="+mj-lt"/>
                <a:ea typeface="Calibri" panose="020F0502020204030204" pitchFamily="34" charset="0"/>
                <a:cs typeface="Times New Roman" panose="02020603050405020304" pitchFamily="18" charset="0"/>
              </a:rPr>
              <a:t>This is </a:t>
            </a:r>
            <a:r>
              <a:rPr lang="en-ZA" dirty="0">
                <a:latin typeface="+mj-lt"/>
                <a:ea typeface="Calibri" panose="020F0502020204030204" pitchFamily="34" charset="0"/>
                <a:cs typeface="Times New Roman" panose="02020603050405020304" pitchFamily="18" charset="0"/>
              </a:rPr>
              <a:t>shown on </a:t>
            </a:r>
            <a:r>
              <a:rPr lang="en-ZA" dirty="0" smtClean="0">
                <a:latin typeface="+mj-lt"/>
                <a:ea typeface="Calibri" panose="020F0502020204030204" pitchFamily="34" charset="0"/>
                <a:cs typeface="Times New Roman" panose="02020603050405020304" pitchFamily="18" charset="0"/>
              </a:rPr>
              <a:t>an </a:t>
            </a:r>
            <a:r>
              <a:rPr lang="en-ZA" dirty="0">
                <a:latin typeface="+mj-lt"/>
                <a:ea typeface="Calibri" panose="020F0502020204030204" pitchFamily="34" charset="0"/>
                <a:cs typeface="Times New Roman" panose="02020603050405020304" pitchFamily="18" charset="0"/>
              </a:rPr>
              <a:t>indicator lamp </a:t>
            </a:r>
            <a:r>
              <a:rPr lang="en-ZA" dirty="0" smtClean="0">
                <a:latin typeface="+mj-lt"/>
                <a:ea typeface="Calibri" panose="020F0502020204030204" pitchFamily="34" charset="0"/>
                <a:cs typeface="Times New Roman" panose="02020603050405020304" pitchFamily="18" charset="0"/>
              </a:rPr>
              <a:t>and a </a:t>
            </a:r>
            <a:r>
              <a:rPr lang="en-ZA" dirty="0">
                <a:latin typeface="+mj-lt"/>
                <a:ea typeface="Calibri" panose="020F0502020204030204" pitchFamily="34" charset="0"/>
                <a:cs typeface="Times New Roman" panose="02020603050405020304" pitchFamily="18" charset="0"/>
              </a:rPr>
              <a:t>sound alarm is emitted. </a:t>
            </a:r>
            <a:r>
              <a:rPr lang="en-ZA" dirty="0" smtClean="0">
                <a:latin typeface="+mj-lt"/>
                <a:ea typeface="Calibri" panose="020F0502020204030204" pitchFamily="34" charset="0"/>
                <a:cs typeface="Times New Roman" panose="02020603050405020304" pitchFamily="18" charset="0"/>
              </a:rPr>
              <a:t>This </a:t>
            </a:r>
            <a:r>
              <a:rPr lang="en-ZA" dirty="0">
                <a:latin typeface="+mj-lt"/>
                <a:ea typeface="Calibri" panose="020F0502020204030204" pitchFamily="34" charset="0"/>
                <a:cs typeface="Times New Roman" panose="02020603050405020304" pitchFamily="18" charset="0"/>
              </a:rPr>
              <a:t>is the systolic </a:t>
            </a:r>
            <a:r>
              <a:rPr lang="en-ZA" dirty="0" smtClean="0">
                <a:latin typeface="+mj-lt"/>
                <a:ea typeface="Calibri" panose="020F0502020204030204" pitchFamily="34" charset="0"/>
                <a:cs typeface="Times New Roman" panose="02020603050405020304" pitchFamily="18" charset="0"/>
              </a:rPr>
              <a:t>pressure. When </a:t>
            </a:r>
            <a:r>
              <a:rPr lang="en-ZA" dirty="0">
                <a:latin typeface="+mj-lt"/>
                <a:ea typeface="Calibri" panose="020F0502020204030204" pitchFamily="34" charset="0"/>
                <a:cs typeface="Times New Roman" panose="02020603050405020304" pitchFamily="18" charset="0"/>
              </a:rPr>
              <a:t>the sounds stop (and also the Korotkoff indicator light goes off) then the diastolic pressure is read from the gauge</a:t>
            </a:r>
            <a:r>
              <a:rPr lang="en-ZA" dirty="0" smtClean="0">
                <a:latin typeface="+mj-lt"/>
                <a:ea typeface="Calibri" panose="020F0502020204030204" pitchFamily="34" charset="0"/>
                <a:cs typeface="Times New Roman" panose="02020603050405020304" pitchFamily="18" charset="0"/>
              </a:rPr>
              <a:t>. When fully automatic, t</a:t>
            </a:r>
            <a:r>
              <a:rPr lang="en-GB" dirty="0" smtClean="0">
                <a:latin typeface="+mj-lt"/>
                <a:ea typeface="Calibri" panose="020F0502020204030204" pitchFamily="34" charset="0"/>
                <a:cs typeface="Times New Roman" panose="02020603050405020304" pitchFamily="18" charset="0"/>
              </a:rPr>
              <a:t>he </a:t>
            </a:r>
            <a:r>
              <a:rPr lang="en-GB" dirty="0">
                <a:latin typeface="+mj-lt"/>
                <a:ea typeface="Calibri" panose="020F0502020204030204" pitchFamily="34" charset="0"/>
                <a:cs typeface="Times New Roman" panose="02020603050405020304" pitchFamily="18" charset="0"/>
              </a:rPr>
              <a:t>results are displayed in digital </a:t>
            </a:r>
            <a:r>
              <a:rPr lang="en-GB" dirty="0" smtClean="0">
                <a:latin typeface="+mj-lt"/>
                <a:ea typeface="Calibri" panose="020F0502020204030204" pitchFamily="34" charset="0"/>
                <a:cs typeface="Times New Roman" panose="02020603050405020304" pitchFamily="18" charset="0"/>
              </a:rPr>
              <a:t>format. </a:t>
            </a:r>
            <a:endParaRPr lang="en-GB" dirty="0">
              <a:effectLst/>
              <a:latin typeface="+mj-lt"/>
              <a:ea typeface="Calibri" panose="020F0502020204030204" pitchFamily="34" charset="0"/>
              <a:cs typeface="Times New Roman" panose="02020603050405020304" pitchFamily="18" charset="0"/>
            </a:endParaRPr>
          </a:p>
        </p:txBody>
      </p:sp>
      <p:sp>
        <p:nvSpPr>
          <p:cNvPr id="10" name="Tekstvak 9"/>
          <p:cNvSpPr txBox="1"/>
          <p:nvPr/>
        </p:nvSpPr>
        <p:spPr>
          <a:xfrm>
            <a:off x="0" y="6495173"/>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Rechthoek 2"/>
          <p:cNvSpPr/>
          <p:nvPr/>
        </p:nvSpPr>
        <p:spPr>
          <a:xfrm>
            <a:off x="540863" y="2793154"/>
            <a:ext cx="6147804" cy="1754326"/>
          </a:xfrm>
          <a:prstGeom prst="rect">
            <a:avLst/>
          </a:prstGeom>
        </p:spPr>
        <p:txBody>
          <a:bodyPr wrap="square">
            <a:spAutoFit/>
          </a:bodyPr>
          <a:lstStyle/>
          <a:p>
            <a:pPr lvl="0"/>
            <a:r>
              <a:rPr lang="en-ZA" dirty="0" smtClean="0">
                <a:solidFill>
                  <a:srgbClr val="000000"/>
                </a:solidFill>
                <a:latin typeface="Calibri Light" panose="020F0302020204030204"/>
                <a:ea typeface="Calibri" panose="020F0502020204030204" pitchFamily="34" charset="0"/>
                <a:cs typeface="Times New Roman" panose="02020603050405020304" pitchFamily="18" charset="0"/>
              </a:rPr>
              <a:t>A microphone is located inside </a:t>
            </a:r>
            <a:r>
              <a:rPr lang="en-ZA" dirty="0">
                <a:solidFill>
                  <a:srgbClr val="000000"/>
                </a:solidFill>
                <a:latin typeface="Calibri Light" panose="020F0302020204030204"/>
                <a:ea typeface="Calibri" panose="020F0502020204030204" pitchFamily="34" charset="0"/>
                <a:cs typeface="Times New Roman" panose="02020603050405020304" pitchFamily="18" charset="0"/>
              </a:rPr>
              <a:t>the cuff. </a:t>
            </a:r>
            <a:r>
              <a:rPr lang="en-ZA" dirty="0" smtClean="0">
                <a:solidFill>
                  <a:srgbClr val="000000"/>
                </a:solidFill>
                <a:latin typeface="Calibri Light" panose="020F0302020204030204"/>
                <a:ea typeface="Calibri" panose="020F0502020204030204" pitchFamily="34" charset="0"/>
                <a:cs typeface="Times New Roman" panose="02020603050405020304" pitchFamily="18" charset="0"/>
              </a:rPr>
              <a:t>It has a sensitivity </a:t>
            </a:r>
            <a:r>
              <a:rPr lang="en-ZA" dirty="0">
                <a:solidFill>
                  <a:srgbClr val="000000"/>
                </a:solidFill>
                <a:latin typeface="Calibri Light" panose="020F0302020204030204"/>
                <a:ea typeface="Calibri" panose="020F0502020204030204" pitchFamily="34" charset="0"/>
                <a:cs typeface="Times New Roman" panose="02020603050405020304" pitchFamily="18" charset="0"/>
              </a:rPr>
              <a:t>at the frequency of Korotkoff sounds. </a:t>
            </a:r>
            <a:r>
              <a:rPr lang="en-ZA" dirty="0" smtClean="0">
                <a:solidFill>
                  <a:srgbClr val="000000"/>
                </a:solidFill>
                <a:latin typeface="Calibri Light" panose="020F0302020204030204"/>
                <a:ea typeface="Calibri" panose="020F0502020204030204" pitchFamily="34" charset="0"/>
                <a:cs typeface="Times New Roman" panose="02020603050405020304" pitchFamily="18" charset="0"/>
              </a:rPr>
              <a:t>The </a:t>
            </a:r>
            <a:r>
              <a:rPr lang="en-ZA" dirty="0">
                <a:solidFill>
                  <a:srgbClr val="000000"/>
                </a:solidFill>
                <a:latin typeface="Calibri Light" panose="020F0302020204030204"/>
                <a:ea typeface="Calibri" panose="020F0502020204030204" pitchFamily="34" charset="0"/>
                <a:cs typeface="Times New Roman" panose="02020603050405020304" pitchFamily="18" charset="0"/>
              </a:rPr>
              <a:t>microphone is usually a </a:t>
            </a:r>
            <a:r>
              <a:rPr lang="en-ZA" b="1" dirty="0" smtClean="0">
                <a:solidFill>
                  <a:srgbClr val="7030A0"/>
                </a:solidFill>
                <a:latin typeface="Calibri Light" panose="020F0302020204030204"/>
                <a:ea typeface="Calibri" panose="020F0502020204030204" pitchFamily="34" charset="0"/>
                <a:cs typeface="Times New Roman" panose="02020603050405020304" pitchFamily="18" charset="0"/>
              </a:rPr>
              <a:t>piezo-electric crystal</a:t>
            </a:r>
            <a:r>
              <a:rPr lang="en-ZA" dirty="0">
                <a:solidFill>
                  <a:srgbClr val="000000"/>
                </a:solidFill>
                <a:latin typeface="Calibri Light" panose="020F0302020204030204"/>
                <a:ea typeface="Calibri" panose="020F0502020204030204" pitchFamily="34" charset="0"/>
                <a:cs typeface="Times New Roman" panose="02020603050405020304" pitchFamily="18" charset="0"/>
              </a:rPr>
              <a:t>, which produces electrical signals when under pressure. </a:t>
            </a:r>
            <a:r>
              <a:rPr lang="en-ZA" dirty="0" smtClean="0">
                <a:solidFill>
                  <a:srgbClr val="000000"/>
                </a:solidFill>
                <a:latin typeface="Calibri Light" panose="020F0302020204030204"/>
                <a:ea typeface="Calibri" panose="020F0502020204030204" pitchFamily="34" charset="0"/>
                <a:cs typeface="Times New Roman" panose="02020603050405020304" pitchFamily="18" charset="0"/>
              </a:rPr>
              <a:t>Because of the low </a:t>
            </a:r>
            <a:r>
              <a:rPr lang="en-ZA" dirty="0" err="1" smtClean="0">
                <a:solidFill>
                  <a:srgbClr val="000000"/>
                </a:solidFill>
                <a:latin typeface="Calibri Light" panose="020F0302020204030204"/>
                <a:ea typeface="Calibri" panose="020F0502020204030204" pitchFamily="34" charset="0"/>
                <a:cs typeface="Times New Roman" panose="02020603050405020304" pitchFamily="18" charset="0"/>
              </a:rPr>
              <a:t>milliVolts</a:t>
            </a:r>
            <a:r>
              <a:rPr lang="en-ZA" dirty="0" smtClean="0">
                <a:solidFill>
                  <a:srgbClr val="000000"/>
                </a:solidFill>
                <a:latin typeface="Calibri Light" panose="020F0302020204030204"/>
                <a:ea typeface="Calibri" panose="020F0502020204030204" pitchFamily="34" charset="0"/>
                <a:cs typeface="Times New Roman" panose="02020603050405020304" pitchFamily="18" charset="0"/>
              </a:rPr>
              <a:t> </a:t>
            </a:r>
            <a:r>
              <a:rPr lang="en-ZA" dirty="0">
                <a:solidFill>
                  <a:srgbClr val="000000"/>
                </a:solidFill>
                <a:latin typeface="Calibri Light" panose="020F0302020204030204"/>
                <a:ea typeface="Calibri" panose="020F0502020204030204" pitchFamily="34" charset="0"/>
                <a:cs typeface="Times New Roman" panose="02020603050405020304" pitchFamily="18" charset="0"/>
              </a:rPr>
              <a:t>output of </a:t>
            </a:r>
            <a:r>
              <a:rPr lang="en-ZA" dirty="0" smtClean="0">
                <a:solidFill>
                  <a:srgbClr val="000000"/>
                </a:solidFill>
                <a:latin typeface="Calibri Light" panose="020F0302020204030204"/>
                <a:ea typeface="Calibri" panose="020F0502020204030204" pitchFamily="34" charset="0"/>
                <a:cs typeface="Times New Roman" panose="02020603050405020304" pitchFamily="18" charset="0"/>
              </a:rPr>
              <a:t>such transducers, high quality microphone </a:t>
            </a:r>
            <a:r>
              <a:rPr lang="en-ZA" dirty="0">
                <a:solidFill>
                  <a:srgbClr val="000000"/>
                </a:solidFill>
                <a:latin typeface="Calibri Light" panose="020F0302020204030204"/>
                <a:ea typeface="Calibri" panose="020F0502020204030204" pitchFamily="34" charset="0"/>
                <a:cs typeface="Times New Roman" panose="02020603050405020304" pitchFamily="18" charset="0"/>
              </a:rPr>
              <a:t>amplifiers are </a:t>
            </a:r>
            <a:r>
              <a:rPr lang="en-ZA" dirty="0" smtClean="0">
                <a:solidFill>
                  <a:srgbClr val="000000"/>
                </a:solidFill>
                <a:latin typeface="Calibri Light" panose="020F0302020204030204"/>
                <a:ea typeface="Calibri" panose="020F0502020204030204" pitchFamily="34" charset="0"/>
                <a:cs typeface="Times New Roman" panose="02020603050405020304" pitchFamily="18" charset="0"/>
              </a:rPr>
              <a:t>needed, capable </a:t>
            </a:r>
            <a:r>
              <a:rPr lang="en-ZA" dirty="0">
                <a:solidFill>
                  <a:srgbClr val="000000"/>
                </a:solidFill>
                <a:latin typeface="Calibri Light" panose="020F0302020204030204"/>
                <a:ea typeface="Calibri" panose="020F0502020204030204" pitchFamily="34" charset="0"/>
                <a:cs typeface="Times New Roman" panose="02020603050405020304" pitchFamily="18" charset="0"/>
              </a:rPr>
              <a:t>of rejecting noise and low </a:t>
            </a:r>
            <a:r>
              <a:rPr lang="en-ZA" dirty="0" smtClean="0">
                <a:solidFill>
                  <a:srgbClr val="000000"/>
                </a:solidFill>
                <a:latin typeface="Calibri Light" panose="020F0302020204030204"/>
                <a:ea typeface="Calibri" panose="020F0502020204030204" pitchFamily="34" charset="0"/>
                <a:cs typeface="Times New Roman" panose="02020603050405020304" pitchFamily="18" charset="0"/>
              </a:rPr>
              <a:t>frequencies. </a:t>
            </a:r>
          </a:p>
        </p:txBody>
      </p:sp>
      <p:pic>
        <p:nvPicPr>
          <p:cNvPr id="5" name="Afbeelding 4"/>
          <p:cNvPicPr>
            <a:picLocks noChangeAspect="1"/>
          </p:cNvPicPr>
          <p:nvPr/>
        </p:nvPicPr>
        <p:blipFill>
          <a:blip r:embed="rId2"/>
          <a:stretch>
            <a:fillRect/>
          </a:stretch>
        </p:blipFill>
        <p:spPr>
          <a:xfrm>
            <a:off x="7537549" y="1479093"/>
            <a:ext cx="3873401" cy="3109788"/>
          </a:xfrm>
          <a:prstGeom prst="rect">
            <a:avLst/>
          </a:prstGeom>
        </p:spPr>
      </p:pic>
      <p:sp>
        <p:nvSpPr>
          <p:cNvPr id="12"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I</a:t>
            </a:r>
            <a:r>
              <a:rPr lang="en-GB" sz="2000" b="1" kern="0" dirty="0" smtClean="0">
                <a:solidFill>
                  <a:srgbClr val="2E74B5"/>
                </a:solidFill>
                <a:latin typeface="Calibri Light" panose="020F0302020204030204" pitchFamily="34" charset="0"/>
                <a:cs typeface="Times New Roman" panose="02020603050405020304" pitchFamily="18" charset="0"/>
              </a:rPr>
              <a:t>nfant blood pressure machine</a:t>
            </a:r>
          </a:p>
        </p:txBody>
      </p:sp>
    </p:spTree>
    <p:extLst>
      <p:ext uri="{BB962C8B-B14F-4D97-AF65-F5344CB8AC3E}">
        <p14:creationId xmlns:p14="http://schemas.microsoft.com/office/powerpoint/2010/main" val="265433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8632" y="1480148"/>
            <a:ext cx="8007035" cy="4658927"/>
          </a:xfrm>
          <a:prstGeom prst="rect">
            <a:avLst/>
          </a:prstGeom>
        </p:spPr>
      </p:pic>
      <p:sp>
        <p:nvSpPr>
          <p:cNvPr id="2" name="Titel 1"/>
          <p:cNvSpPr>
            <a:spLocks noGrp="1"/>
          </p:cNvSpPr>
          <p:nvPr>
            <p:ph type="title" idx="4294967295"/>
          </p:nvPr>
        </p:nvSpPr>
        <p:spPr>
          <a:xfrm>
            <a:off x="476250" y="440796"/>
            <a:ext cx="1101090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Non-invasive blood pressure Machines (NIBP) </a:t>
            </a: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180232" y="5419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8" name="Tekstvak 7"/>
          <p:cNvSpPr txBox="1"/>
          <p:nvPr/>
        </p:nvSpPr>
        <p:spPr>
          <a:xfrm>
            <a:off x="8995955" y="4987018"/>
            <a:ext cx="2552279" cy="1200329"/>
          </a:xfrm>
          <a:prstGeom prst="rect">
            <a:avLst/>
          </a:prstGeom>
          <a:solidFill>
            <a:schemeClr val="bg2"/>
          </a:solidFill>
          <a:ln>
            <a:solidFill>
              <a:srgbClr val="7030A0"/>
            </a:solidFill>
          </a:ln>
        </p:spPr>
        <p:txBody>
          <a:bodyPr wrap="square" rtlCol="0">
            <a:spAutoFit/>
          </a:bodyPr>
          <a:lstStyle/>
          <a:p>
            <a:pPr algn="ctr"/>
            <a:r>
              <a:rPr lang="en-GB" dirty="0" smtClean="0"/>
              <a:t>Mean </a:t>
            </a:r>
            <a:r>
              <a:rPr lang="en-GB" dirty="0"/>
              <a:t>A</a:t>
            </a:r>
            <a:r>
              <a:rPr lang="en-GB" dirty="0" smtClean="0"/>
              <a:t>rterial </a:t>
            </a:r>
            <a:r>
              <a:rPr lang="en-GB" dirty="0"/>
              <a:t>P</a:t>
            </a:r>
            <a:r>
              <a:rPr lang="en-GB" dirty="0" smtClean="0"/>
              <a:t>ressure (MAP) is a standard measure of automatic blood pressure machines</a:t>
            </a:r>
            <a:endParaRPr lang="en-GB" dirty="0"/>
          </a:p>
        </p:txBody>
      </p:sp>
      <p:sp>
        <p:nvSpPr>
          <p:cNvPr id="12" name="Rechthoek 11"/>
          <p:cNvSpPr/>
          <p:nvPr/>
        </p:nvSpPr>
        <p:spPr>
          <a:xfrm>
            <a:off x="7629376" y="1419164"/>
            <a:ext cx="3918858" cy="2215991"/>
          </a:xfrm>
          <a:prstGeom prst="rect">
            <a:avLst/>
          </a:prstGeom>
        </p:spPr>
        <p:txBody>
          <a:bodyPr wrap="square">
            <a:spAutoFit/>
          </a:bodyPr>
          <a:lstStyle/>
          <a:p>
            <a:pPr algn="ctr"/>
            <a:r>
              <a:rPr lang="en-GB" dirty="0" smtClean="0">
                <a:latin typeface="+mj-lt"/>
              </a:rPr>
              <a:t>Automatic </a:t>
            </a:r>
            <a:r>
              <a:rPr lang="en-GB" b="1" dirty="0" smtClean="0">
                <a:solidFill>
                  <a:srgbClr val="7030A0"/>
                </a:solidFill>
                <a:latin typeface="+mj-lt"/>
              </a:rPr>
              <a:t>‘</a:t>
            </a:r>
            <a:r>
              <a:rPr lang="en-GB" b="1" dirty="0" err="1" smtClean="0">
                <a:solidFill>
                  <a:srgbClr val="7030A0"/>
                </a:solidFill>
                <a:latin typeface="+mj-lt"/>
              </a:rPr>
              <a:t>oscillometry</a:t>
            </a:r>
            <a:r>
              <a:rPr lang="en-GB" b="1" dirty="0" smtClean="0">
                <a:solidFill>
                  <a:srgbClr val="7030A0"/>
                </a:solidFill>
                <a:latin typeface="+mj-lt"/>
              </a:rPr>
              <a:t>’ </a:t>
            </a:r>
            <a:r>
              <a:rPr lang="en-GB" dirty="0" smtClean="0">
                <a:latin typeface="+mj-lt"/>
              </a:rPr>
              <a:t>is often </a:t>
            </a:r>
            <a:r>
              <a:rPr lang="en-GB" dirty="0">
                <a:latin typeface="+mj-lt"/>
              </a:rPr>
              <a:t>used in </a:t>
            </a:r>
            <a:r>
              <a:rPr lang="en-GB" dirty="0" smtClean="0">
                <a:latin typeface="+mj-lt"/>
              </a:rPr>
              <a:t>new-born </a:t>
            </a:r>
            <a:r>
              <a:rPr lang="en-GB" dirty="0">
                <a:latin typeface="+mj-lt"/>
              </a:rPr>
              <a:t>intensive care units</a:t>
            </a:r>
            <a:r>
              <a:rPr lang="en-GB" dirty="0" smtClean="0">
                <a:latin typeface="+mj-lt"/>
              </a:rPr>
              <a:t>. It has </a:t>
            </a:r>
            <a:r>
              <a:rPr lang="en-GB" b="1" dirty="0" smtClean="0">
                <a:solidFill>
                  <a:srgbClr val="7030A0"/>
                </a:solidFill>
                <a:latin typeface="+mj-lt"/>
              </a:rPr>
              <a:t>no observer variation </a:t>
            </a:r>
            <a:r>
              <a:rPr lang="en-GB" dirty="0" smtClean="0">
                <a:latin typeface="+mj-lt"/>
              </a:rPr>
              <a:t>and a </a:t>
            </a:r>
            <a:r>
              <a:rPr lang="en-GB" b="1" dirty="0" smtClean="0">
                <a:solidFill>
                  <a:srgbClr val="7030A0"/>
                </a:solidFill>
                <a:latin typeface="+mj-lt"/>
              </a:rPr>
              <a:t>better accuracy </a:t>
            </a:r>
            <a:r>
              <a:rPr lang="en-GB" dirty="0" smtClean="0">
                <a:latin typeface="+mj-lt"/>
              </a:rPr>
              <a:t>compared to stethoscope methods. </a:t>
            </a:r>
          </a:p>
          <a:p>
            <a:pPr algn="ctr"/>
            <a:endParaRPr lang="en-GB" sz="700" dirty="0" smtClean="0">
              <a:latin typeface="+mj-lt"/>
            </a:endParaRPr>
          </a:p>
          <a:p>
            <a:pPr algn="ctr"/>
            <a:r>
              <a:rPr lang="en-GB" dirty="0" err="1" smtClean="0">
                <a:latin typeface="+mj-lt"/>
              </a:rPr>
              <a:t>Auscultatory</a:t>
            </a:r>
            <a:r>
              <a:rPr lang="en-GB" dirty="0" smtClean="0">
                <a:latin typeface="+mj-lt"/>
              </a:rPr>
              <a:t> </a:t>
            </a:r>
            <a:r>
              <a:rPr lang="en-GB" dirty="0">
                <a:latin typeface="+mj-lt"/>
              </a:rPr>
              <a:t>devices are </a:t>
            </a:r>
            <a:r>
              <a:rPr lang="en-GB" dirty="0" smtClean="0">
                <a:latin typeface="+mj-lt"/>
              </a:rPr>
              <a:t>not often used in </a:t>
            </a:r>
            <a:r>
              <a:rPr lang="en-GB" dirty="0">
                <a:latin typeface="+mj-lt"/>
              </a:rPr>
              <a:t>infants because the </a:t>
            </a:r>
            <a:r>
              <a:rPr lang="en-GB" b="1" dirty="0">
                <a:solidFill>
                  <a:srgbClr val="7030A0"/>
                </a:solidFill>
                <a:latin typeface="+mj-lt"/>
              </a:rPr>
              <a:t>Korotkoff sounds are often </a:t>
            </a:r>
            <a:r>
              <a:rPr lang="en-GB" b="1" dirty="0" smtClean="0">
                <a:solidFill>
                  <a:srgbClr val="7030A0"/>
                </a:solidFill>
                <a:latin typeface="+mj-lt"/>
              </a:rPr>
              <a:t>unobtainable</a:t>
            </a:r>
            <a:r>
              <a:rPr lang="en-GB" dirty="0" smtClean="0">
                <a:latin typeface="+mj-lt"/>
              </a:rPr>
              <a:t>. </a:t>
            </a:r>
            <a:endParaRPr lang="en-GB" dirty="0">
              <a:latin typeface="+mj-lt"/>
            </a:endParaRPr>
          </a:p>
        </p:txBody>
      </p:sp>
      <p:sp>
        <p:nvSpPr>
          <p:cNvPr id="14" name="Rechthoek 13"/>
          <p:cNvSpPr/>
          <p:nvPr/>
        </p:nvSpPr>
        <p:spPr>
          <a:xfrm>
            <a:off x="7750629" y="3793383"/>
            <a:ext cx="3918858" cy="369332"/>
          </a:xfrm>
          <a:prstGeom prst="rect">
            <a:avLst/>
          </a:prstGeom>
        </p:spPr>
        <p:txBody>
          <a:bodyPr wrap="square">
            <a:spAutoFit/>
          </a:bodyPr>
          <a:lstStyle/>
          <a:p>
            <a:pPr algn="ctr"/>
            <a:r>
              <a:rPr lang="en-GB" dirty="0" smtClean="0">
                <a:latin typeface="+mj-lt"/>
              </a:rPr>
              <a:t>Artefacts may arise from patient motion</a:t>
            </a:r>
            <a:endParaRPr lang="en-GB" dirty="0">
              <a:latin typeface="+mj-lt"/>
            </a:endParaRPr>
          </a:p>
        </p:txBody>
      </p:sp>
      <p:sp>
        <p:nvSpPr>
          <p:cNvPr id="15"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I</a:t>
            </a:r>
            <a:r>
              <a:rPr lang="en-GB" sz="2000" b="1" kern="0" dirty="0" smtClean="0">
                <a:solidFill>
                  <a:srgbClr val="2E74B5"/>
                </a:solidFill>
                <a:latin typeface="Calibri Light" panose="020F0302020204030204" pitchFamily="34" charset="0"/>
                <a:cs typeface="Times New Roman" panose="02020603050405020304" pitchFamily="18" charset="0"/>
              </a:rPr>
              <a:t>nfant blood pressure machine</a:t>
            </a:r>
          </a:p>
        </p:txBody>
      </p:sp>
    </p:spTree>
    <p:extLst>
      <p:ext uri="{BB962C8B-B14F-4D97-AF65-F5344CB8AC3E}">
        <p14:creationId xmlns:p14="http://schemas.microsoft.com/office/powerpoint/2010/main" val="3593112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a:t>
            </a: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hthoek 4"/>
          <p:cNvSpPr/>
          <p:nvPr/>
        </p:nvSpPr>
        <p:spPr>
          <a:xfrm>
            <a:off x="476249" y="1368070"/>
            <a:ext cx="10934701" cy="685059"/>
          </a:xfrm>
          <a:prstGeom prst="rect">
            <a:avLst/>
          </a:prstGeom>
        </p:spPr>
        <p:txBody>
          <a:bodyPr wrap="square">
            <a:spAutoFit/>
          </a:bodyPr>
          <a:lstStyle/>
          <a:p>
            <a:pPr>
              <a:lnSpc>
                <a:spcPct val="107000"/>
              </a:lnSpc>
              <a:spcAft>
                <a:spcPts val="0"/>
              </a:spcAft>
            </a:pPr>
            <a:r>
              <a:rPr lang="en-GB" dirty="0" smtClean="0">
                <a:latin typeface="+mj-lt"/>
                <a:ea typeface="Calibri" panose="020F0502020204030204" pitchFamily="34" charset="0"/>
                <a:cs typeface="Times New Roman" panose="02020603050405020304" pitchFamily="18" charset="0"/>
              </a:rPr>
              <a:t>Manual </a:t>
            </a:r>
            <a:r>
              <a:rPr lang="en-GB" dirty="0">
                <a:latin typeface="+mj-lt"/>
                <a:ea typeface="Calibri" panose="020F0502020204030204" pitchFamily="34" charset="0"/>
                <a:cs typeface="Times New Roman" panose="02020603050405020304" pitchFamily="18" charset="0"/>
              </a:rPr>
              <a:t>blood pressure machines are extremely reliable. They are also inexpensive. </a:t>
            </a:r>
            <a:r>
              <a:rPr lang="en-GB" dirty="0" smtClean="0">
                <a:latin typeface="+mj-lt"/>
                <a:ea typeface="Calibri" panose="020F0502020204030204" pitchFamily="34" charset="0"/>
                <a:cs typeface="Times New Roman" panose="02020603050405020304" pitchFamily="18" charset="0"/>
              </a:rPr>
              <a:t>They </a:t>
            </a:r>
            <a:r>
              <a:rPr lang="en-GB" dirty="0">
                <a:latin typeface="+mj-lt"/>
                <a:ea typeface="Calibri" panose="020F0502020204030204" pitchFamily="34" charset="0"/>
                <a:cs typeface="Times New Roman" panose="02020603050405020304" pitchFamily="18" charset="0"/>
              </a:rPr>
              <a:t>are often replaced rather than repaired. </a:t>
            </a:r>
            <a:r>
              <a:rPr lang="en-GB" dirty="0" smtClean="0">
                <a:latin typeface="+mj-lt"/>
                <a:ea typeface="Calibri" panose="020F0502020204030204" pitchFamily="34" charset="0"/>
                <a:cs typeface="Times New Roman" panose="02020603050405020304" pitchFamily="18" charset="0"/>
              </a:rPr>
              <a:t>There </a:t>
            </a:r>
            <a:r>
              <a:rPr lang="en-GB" dirty="0">
                <a:latin typeface="+mj-lt"/>
                <a:ea typeface="Calibri" panose="020F0502020204030204" pitchFamily="34" charset="0"/>
                <a:cs typeface="Times New Roman" panose="02020603050405020304" pitchFamily="18" charset="0"/>
              </a:rPr>
              <a:t>are a few common problems</a:t>
            </a:r>
            <a:r>
              <a:rPr lang="en-GB" dirty="0" smtClean="0">
                <a:latin typeface="+mj-lt"/>
                <a:ea typeface="Calibri" panose="020F0502020204030204" pitchFamily="34" charset="0"/>
                <a:cs typeface="Times New Roman" panose="02020603050405020304" pitchFamily="18" charset="0"/>
              </a:rPr>
              <a:t>.</a:t>
            </a:r>
          </a:p>
        </p:txBody>
      </p:sp>
      <p:sp>
        <p:nvSpPr>
          <p:cNvPr id="9" name="Rechthoek 8"/>
          <p:cNvSpPr/>
          <p:nvPr/>
        </p:nvSpPr>
        <p:spPr>
          <a:xfrm>
            <a:off x="476248" y="3231461"/>
            <a:ext cx="7719484" cy="981423"/>
          </a:xfrm>
          <a:prstGeom prst="rect">
            <a:avLst/>
          </a:prstGeom>
        </p:spPr>
        <p:txBody>
          <a:bodyPr wrap="square">
            <a:spAutoFit/>
          </a:bodyPr>
          <a:lstStyle/>
          <a:p>
            <a:pPr lvl="0">
              <a:lnSpc>
                <a:spcPct val="107000"/>
              </a:lnSpc>
            </a:pPr>
            <a:r>
              <a:rPr lang="en-GB" dirty="0">
                <a:solidFill>
                  <a:srgbClr val="000000"/>
                </a:solidFill>
                <a:latin typeface="Calibri Light" panose="020F0302020204030204"/>
                <a:ea typeface="Calibri" panose="020F0502020204030204" pitchFamily="34" charset="0"/>
                <a:cs typeface="Times New Roman" panose="02020603050405020304" pitchFamily="18" charset="0"/>
              </a:rPr>
              <a:t>User errors related to </a:t>
            </a:r>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calibration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are somewhat common. The cuff must be at the level of the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heart (for mercury manometer)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and the manometer must read zero before the cuff is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inflated</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(all manometers).</a:t>
            </a:r>
            <a:endParaRPr lang="en-GB" dirty="0">
              <a:solidFill>
                <a:srgbClr val="000000"/>
              </a:solidFill>
              <a:latin typeface="Calibri Light" panose="020F0302020204030204"/>
              <a:ea typeface="Calibri" panose="020F0502020204030204" pitchFamily="34" charset="0"/>
              <a:cs typeface="Times New Roman" panose="02020603050405020304" pitchFamily="18" charset="0"/>
            </a:endParaRPr>
          </a:p>
        </p:txBody>
      </p: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Rechthoek 2"/>
          <p:cNvSpPr/>
          <p:nvPr/>
        </p:nvSpPr>
        <p:spPr>
          <a:xfrm>
            <a:off x="476249" y="2101244"/>
            <a:ext cx="11010902" cy="981423"/>
          </a:xfrm>
          <a:prstGeom prst="rect">
            <a:avLst/>
          </a:prstGeom>
        </p:spPr>
        <p:txBody>
          <a:bodyPr wrap="square">
            <a:spAutoFit/>
          </a:bodyPr>
          <a:lstStyle/>
          <a:p>
            <a:pPr lvl="0">
              <a:lnSpc>
                <a:spcPct val="107000"/>
              </a:lnSpc>
            </a:pPr>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Leaks</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 in the tubing are common and can often be repaired with epoxy or silastic.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To </a:t>
            </a:r>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check for leaks</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 inflate the cuff to </a:t>
            </a:r>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250 mmHg and allow it to stand</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 The pressure should slowly decrease at a rate </a:t>
            </a:r>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not exceeding 5 mmHg per minute</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 If there is a leak, you can find it by rubbing soapy water over the tubing and looking for bubbles.  </a:t>
            </a:r>
          </a:p>
        </p:txBody>
      </p:sp>
      <p:grpSp>
        <p:nvGrpSpPr>
          <p:cNvPr id="6" name="Groep 5"/>
          <p:cNvGrpSpPr/>
          <p:nvPr/>
        </p:nvGrpSpPr>
        <p:grpSpPr>
          <a:xfrm>
            <a:off x="476248" y="3270489"/>
            <a:ext cx="11114619" cy="3069322"/>
            <a:chOff x="476248" y="3270489"/>
            <a:chExt cx="11114619" cy="3069322"/>
          </a:xfrm>
        </p:grpSpPr>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3989" y="3270489"/>
              <a:ext cx="3056961" cy="2393777"/>
            </a:xfrm>
            <a:prstGeom prst="rect">
              <a:avLst/>
            </a:prstGeom>
          </p:spPr>
        </p:pic>
        <p:sp>
          <p:nvSpPr>
            <p:cNvPr id="21" name="Rechthoek 20"/>
            <p:cNvSpPr/>
            <p:nvPr/>
          </p:nvSpPr>
          <p:spPr>
            <a:xfrm>
              <a:off x="3090334" y="5693480"/>
              <a:ext cx="8500533" cy="646331"/>
            </a:xfrm>
            <a:prstGeom prst="rect">
              <a:avLst/>
            </a:prstGeom>
          </p:spPr>
          <p:txBody>
            <a:bodyPr wrap="square">
              <a:spAutoFit/>
            </a:bodyPr>
            <a:lstStyle/>
            <a:p>
              <a:pPr algn="ctr"/>
              <a:r>
                <a:rPr lang="en-GB" dirty="0" smtClean="0">
                  <a:latin typeface="+mj-lt"/>
                </a:rPr>
                <a:t>In the photo, the cover for the mercury reservoir has been removed (right). The mercury has oxidized leaving a fine powder that should be removed before refilling the reservoir.</a:t>
              </a:r>
              <a:endParaRPr lang="en-GB" dirty="0">
                <a:latin typeface="+mj-lt"/>
              </a:endParaRPr>
            </a:p>
          </p:txBody>
        </p:sp>
        <p:sp>
          <p:nvSpPr>
            <p:cNvPr id="4" name="Rechthoek 3"/>
            <p:cNvSpPr/>
            <p:nvPr/>
          </p:nvSpPr>
          <p:spPr>
            <a:xfrm>
              <a:off x="476248" y="4291026"/>
              <a:ext cx="7804151" cy="1200329"/>
            </a:xfrm>
            <a:prstGeom prst="rect">
              <a:avLst/>
            </a:prstGeom>
          </p:spPr>
          <p:txBody>
            <a:bodyPr wrap="square">
              <a:spAutoFit/>
            </a:bodyPr>
            <a:lstStyle/>
            <a:p>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In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mercury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manometer: check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the </a:t>
              </a:r>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cleanliness of the mercury</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 After many years of use, mercuric oxide will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form, distinguishable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by a black powder. The mercury, the mercury reservoir, and tube will all need to be cleaned. Keep in mind that mercury is toxic and care should be used to not release any into the ground or building. </a:t>
              </a:r>
              <a:endParaRPr lang="en-GB" sz="2000" dirty="0"/>
            </a:p>
          </p:txBody>
        </p:sp>
      </p:grpSp>
      <p:sp>
        <p:nvSpPr>
          <p:cNvPr id="12"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I</a:t>
            </a:r>
            <a:r>
              <a:rPr lang="en-GB" sz="2000" b="1" kern="0" dirty="0" smtClean="0">
                <a:solidFill>
                  <a:srgbClr val="2E74B5"/>
                </a:solidFill>
                <a:latin typeface="Calibri Light" panose="020F0302020204030204" pitchFamily="34" charset="0"/>
                <a:cs typeface="Times New Roman" panose="02020603050405020304" pitchFamily="18" charset="0"/>
              </a:rPr>
              <a:t>nfant blood pressure machine</a:t>
            </a:r>
          </a:p>
        </p:txBody>
      </p:sp>
    </p:spTree>
    <p:extLst>
      <p:ext uri="{BB962C8B-B14F-4D97-AF65-F5344CB8AC3E}">
        <p14:creationId xmlns:p14="http://schemas.microsoft.com/office/powerpoint/2010/main" val="396392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a:t>
            </a: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hthoek 3"/>
          <p:cNvSpPr/>
          <p:nvPr/>
        </p:nvSpPr>
        <p:spPr>
          <a:xfrm>
            <a:off x="438150" y="1419164"/>
            <a:ext cx="11010900" cy="2153731"/>
          </a:xfrm>
          <a:prstGeom prst="rect">
            <a:avLst/>
          </a:prstGeom>
        </p:spPr>
        <p:txBody>
          <a:bodyPr wrap="square">
            <a:spAutoFit/>
          </a:bodyPr>
          <a:lstStyle/>
          <a:p>
            <a:pPr>
              <a:lnSpc>
                <a:spcPct val="107000"/>
              </a:lnSpc>
              <a:spcAft>
                <a:spcPts val="0"/>
              </a:spcAft>
            </a:pPr>
            <a:r>
              <a:rPr lang="en-GB" dirty="0" smtClean="0">
                <a:latin typeface="+mj-lt"/>
                <a:ea typeface="Calibri" panose="020F0502020204030204" pitchFamily="34" charset="0"/>
                <a:cs typeface="Times New Roman" panose="02020603050405020304" pitchFamily="18" charset="0"/>
              </a:rPr>
              <a:t>Automatic, non-invasive blood pressure machines (NIBP’s) are more difficult to calibrate than the others because the need to detect the Korotkoff sounds to function. If you do not have a phantom arm, then the best approach is to </a:t>
            </a:r>
            <a:r>
              <a:rPr lang="en-GB" b="1" dirty="0" smtClean="0">
                <a:solidFill>
                  <a:srgbClr val="7030A0"/>
                </a:solidFill>
                <a:latin typeface="+mj-lt"/>
                <a:ea typeface="Calibri" panose="020F0502020204030204" pitchFamily="34" charset="0"/>
                <a:cs typeface="Times New Roman" panose="02020603050405020304" pitchFamily="18" charset="0"/>
              </a:rPr>
              <a:t>use your own arm</a:t>
            </a:r>
            <a:r>
              <a:rPr lang="en-GB" dirty="0" smtClean="0">
                <a:latin typeface="+mj-lt"/>
                <a:ea typeface="Calibri" panose="020F0502020204030204" pitchFamily="34" charset="0"/>
                <a:cs typeface="Times New Roman" panose="02020603050405020304" pitchFamily="18" charset="0"/>
              </a:rPr>
              <a:t>. </a:t>
            </a:r>
          </a:p>
          <a:p>
            <a:pPr marL="285750" indent="-285750">
              <a:lnSpc>
                <a:spcPct val="107000"/>
              </a:lnSpc>
              <a:spcAft>
                <a:spcPts val="0"/>
              </a:spcAft>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Borrow a stethoscope and measure your own blood pressure. If you are not confident that you can use a </a:t>
            </a:r>
            <a:r>
              <a:rPr lang="en-GB" b="1" dirty="0" smtClean="0">
                <a:solidFill>
                  <a:srgbClr val="7030A0"/>
                </a:solidFill>
                <a:latin typeface="+mj-lt"/>
                <a:ea typeface="Calibri" panose="020F0502020204030204" pitchFamily="34" charset="0"/>
                <a:cs typeface="Times New Roman" panose="02020603050405020304" pitchFamily="18" charset="0"/>
              </a:rPr>
              <a:t>sphygmomanometer</a:t>
            </a:r>
            <a:r>
              <a:rPr lang="en-GB" dirty="0" smtClean="0">
                <a:latin typeface="+mj-lt"/>
                <a:ea typeface="Calibri" panose="020F0502020204030204" pitchFamily="34" charset="0"/>
                <a:cs typeface="Times New Roman" panose="02020603050405020304" pitchFamily="18" charset="0"/>
              </a:rPr>
              <a:t> accurately then ask someone else to measure it. Repeat the measurement five times. </a:t>
            </a:r>
          </a:p>
          <a:p>
            <a:pPr marL="285750" indent="-285750">
              <a:lnSpc>
                <a:spcPct val="107000"/>
              </a:lnSpc>
              <a:spcAft>
                <a:spcPts val="0"/>
              </a:spcAft>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Then connect yourself to the </a:t>
            </a:r>
            <a:r>
              <a:rPr lang="en-GB" b="1" dirty="0" smtClean="0">
                <a:solidFill>
                  <a:srgbClr val="7030A0"/>
                </a:solidFill>
                <a:latin typeface="+mj-lt"/>
                <a:ea typeface="Calibri" panose="020F0502020204030204" pitchFamily="34" charset="0"/>
                <a:cs typeface="Times New Roman" panose="02020603050405020304" pitchFamily="18" charset="0"/>
              </a:rPr>
              <a:t>NIBP</a:t>
            </a:r>
            <a:r>
              <a:rPr lang="en-GB" dirty="0" smtClean="0">
                <a:latin typeface="+mj-lt"/>
                <a:ea typeface="Calibri" panose="020F0502020204030204" pitchFamily="34" charset="0"/>
                <a:cs typeface="Times New Roman" panose="02020603050405020304" pitchFamily="18" charset="0"/>
              </a:rPr>
              <a:t> and measure your blood pressure five times. The average diastolic and systolic pressures from the two systems should match to within 3 mmHg.</a:t>
            </a:r>
          </a:p>
        </p:txBody>
      </p:sp>
      <p:sp>
        <p:nvSpPr>
          <p:cNvPr id="7" name="Tekstvak 6"/>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Rechthoek 2"/>
          <p:cNvSpPr/>
          <p:nvPr/>
        </p:nvSpPr>
        <p:spPr>
          <a:xfrm>
            <a:off x="476250" y="4023184"/>
            <a:ext cx="6639982" cy="2031325"/>
          </a:xfrm>
          <a:prstGeom prst="rect">
            <a:avLst/>
          </a:prstGeom>
        </p:spPr>
        <p:txBody>
          <a:bodyPr wrap="square">
            <a:spAutoFit/>
          </a:bodyPr>
          <a:lstStyle/>
          <a:p>
            <a:pPr lvl="0"/>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Electronic blood pressure devices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will have a zero setting which should never need to be adjusted, if the device is properly zeroed before each use.</a:t>
            </a:r>
            <a:r>
              <a:rPr lang="en-GB" dirty="0">
                <a:solidFill>
                  <a:srgbClr val="000000"/>
                </a:solidFill>
                <a:latin typeface="Calibri Light" panose="020F0302020204030204"/>
              </a:rPr>
              <a:t>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The most common problem is the </a:t>
            </a:r>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use of the incorrect size cuff</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 If the correct cuff is being used, and if the transducer is located in the cuff itself, it may be possible to access the transducer with some difficulty. However, repair often requires specialized knowledge, as the manufacturer’s designs vary considerably.</a:t>
            </a:r>
          </a:p>
        </p:txBody>
      </p:sp>
      <p:pic>
        <p:nvPicPr>
          <p:cNvPr id="5" name="Afbeelding 4"/>
          <p:cNvPicPr>
            <a:picLocks noChangeAspect="1"/>
          </p:cNvPicPr>
          <p:nvPr/>
        </p:nvPicPr>
        <p:blipFill rotWithShape="1">
          <a:blip r:embed="rId2" cstate="print">
            <a:extLst>
              <a:ext uri="{28A0092B-C50C-407E-A947-70E740481C1C}">
                <a14:useLocalDpi xmlns:a14="http://schemas.microsoft.com/office/drawing/2010/main"/>
              </a:ext>
            </a:extLst>
          </a:blip>
          <a:srcRect l="7902" t="6513" r="10233" b="3971"/>
          <a:stretch/>
        </p:blipFill>
        <p:spPr>
          <a:xfrm>
            <a:off x="7687733" y="3631905"/>
            <a:ext cx="3553883" cy="2586084"/>
          </a:xfrm>
          <a:prstGeom prst="rect">
            <a:avLst/>
          </a:prstGeom>
        </p:spPr>
      </p:pic>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I</a:t>
            </a:r>
            <a:r>
              <a:rPr lang="en-GB" sz="2000" b="1" kern="0" dirty="0" smtClean="0">
                <a:solidFill>
                  <a:srgbClr val="2E74B5"/>
                </a:solidFill>
                <a:latin typeface="Calibri Light" panose="020F0302020204030204" pitchFamily="34" charset="0"/>
                <a:cs typeface="Times New Roman" panose="02020603050405020304" pitchFamily="18" charset="0"/>
              </a:rPr>
              <a:t>nfant blood pressure machine</a:t>
            </a:r>
          </a:p>
        </p:txBody>
      </p:sp>
    </p:spTree>
    <p:extLst>
      <p:ext uri="{BB962C8B-B14F-4D97-AF65-F5344CB8AC3E}">
        <p14:creationId xmlns:p14="http://schemas.microsoft.com/office/powerpoint/2010/main" val="2277726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Calibration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4" name="Rechthoek 3"/>
          <p:cNvSpPr/>
          <p:nvPr/>
        </p:nvSpPr>
        <p:spPr>
          <a:xfrm>
            <a:off x="391583" y="1333240"/>
            <a:ext cx="10934700" cy="1277786"/>
          </a:xfrm>
          <a:prstGeom prst="rect">
            <a:avLst/>
          </a:prstGeom>
        </p:spPr>
        <p:txBody>
          <a:bodyPr wrap="square">
            <a:spAutoFit/>
          </a:bodyPr>
          <a:lstStyle/>
          <a:p>
            <a:pPr lvl="0">
              <a:lnSpc>
                <a:spcPct val="107000"/>
              </a:lnSpc>
            </a:pPr>
            <a:r>
              <a:rPr lang="en-GB" dirty="0">
                <a:solidFill>
                  <a:srgbClr val="000000"/>
                </a:solidFill>
                <a:latin typeface="Calibri Light" panose="020F0302020204030204"/>
                <a:ea typeface="Calibri" panose="020F0502020204030204" pitchFamily="34" charset="0"/>
                <a:cs typeface="Times New Roman" panose="02020603050405020304" pitchFamily="18" charset="0"/>
              </a:rPr>
              <a:t>The most critical element to </a:t>
            </a:r>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calibrate is the pressure measurement</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A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manometer can be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tested:</a:t>
            </a:r>
          </a:p>
          <a:p>
            <a:pPr marL="742950" lvl="1" indent="-285750">
              <a:lnSpc>
                <a:spcPct val="107000"/>
              </a:lnSpc>
              <a:buFont typeface="Arial" panose="020B0604020202020204" pitchFamily="34" charset="0"/>
              <a:buChar char="•"/>
            </a:pP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against a known good manometer, </a:t>
            </a:r>
            <a:endParaRPr lang="en-GB" dirty="0" smtClean="0">
              <a:solidFill>
                <a:srgbClr val="000000"/>
              </a:solidFill>
              <a:latin typeface="Calibri Light" panose="020F0302020204030204"/>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against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a mercury manometer, or </a:t>
            </a:r>
            <a:endParaRPr lang="en-GB" dirty="0" smtClean="0">
              <a:solidFill>
                <a:srgbClr val="000000"/>
              </a:solidFill>
              <a:latin typeface="Calibri Light" panose="020F0302020204030204"/>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against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a simple column of water in an IV tube. </a:t>
            </a:r>
          </a:p>
        </p:txBody>
      </p:sp>
      <p:sp>
        <p:nvSpPr>
          <p:cNvPr id="5" name="Rechthoek 4"/>
          <p:cNvSpPr/>
          <p:nvPr/>
        </p:nvSpPr>
        <p:spPr>
          <a:xfrm>
            <a:off x="1177924" y="2539644"/>
            <a:ext cx="7983009" cy="2166875"/>
          </a:xfrm>
          <a:prstGeom prst="rect">
            <a:avLst/>
          </a:prstGeom>
        </p:spPr>
        <p:txBody>
          <a:bodyPr wrap="square">
            <a:spAutoFit/>
          </a:bodyPr>
          <a:lstStyle/>
          <a:p>
            <a:pPr lvl="0">
              <a:lnSpc>
                <a:spcPct val="107000"/>
              </a:lnSpc>
            </a:pPr>
            <a:r>
              <a:rPr lang="en-GB" dirty="0">
                <a:solidFill>
                  <a:srgbClr val="000000"/>
                </a:solidFill>
                <a:latin typeface="Calibri Light" panose="020F0302020204030204"/>
                <a:ea typeface="Calibri" panose="020F0502020204030204" pitchFamily="34" charset="0"/>
                <a:cs typeface="Times New Roman" panose="02020603050405020304" pitchFamily="18" charset="0"/>
              </a:rPr>
              <a:t>A simple pressure standard can be made by creating a </a:t>
            </a:r>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column of water in a tube</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 Taping a tube to the wall and filling it with water up to a height of 271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cm, for example, creates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a pressure standard of 200 mmHg (the density of mercury is 13.55 times that of water). Before releasing the blood pressure machine, check several pressure levels (200 mmHg, 100 mmHg and 50 mmHg – or 271 cm H20, 136 cm H20 and 68 cm H20, respectively).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The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manometer should be accurate to within 1-3 mmHg. </a:t>
            </a:r>
          </a:p>
        </p:txBody>
      </p:sp>
      <p:sp>
        <p:nvSpPr>
          <p:cNvPr id="8" name="Rechthoek 7"/>
          <p:cNvSpPr/>
          <p:nvPr/>
        </p:nvSpPr>
        <p:spPr>
          <a:xfrm>
            <a:off x="588008" y="4609217"/>
            <a:ext cx="8009041" cy="685059"/>
          </a:xfrm>
          <a:prstGeom prst="rect">
            <a:avLst/>
          </a:prstGeom>
        </p:spPr>
        <p:txBody>
          <a:bodyPr wrap="square">
            <a:spAutoFit/>
          </a:bodyPr>
          <a:lstStyle/>
          <a:p>
            <a:pPr lvl="0">
              <a:lnSpc>
                <a:spcPct val="107000"/>
              </a:lnSpc>
            </a:pPr>
            <a:r>
              <a:rPr lang="en-GB" dirty="0">
                <a:solidFill>
                  <a:srgbClr val="000000"/>
                </a:solidFill>
                <a:latin typeface="Calibri Light" panose="020F0302020204030204"/>
                <a:ea typeface="Calibri" panose="020F0502020204030204" pitchFamily="34" charset="0"/>
                <a:cs typeface="Times New Roman" panose="02020603050405020304" pitchFamily="18" charset="0"/>
              </a:rPr>
              <a:t>If the pressure is consistently too high or too low, you will need to adjust the zero by removing or adding mercury or twisting the manometer face (if aneroid). </a:t>
            </a:r>
            <a:endParaRPr lang="en-GB" sz="900" dirty="0">
              <a:solidFill>
                <a:srgbClr val="000000"/>
              </a:solidFill>
              <a:latin typeface="Calibri Light" panose="020F0302020204030204"/>
              <a:ea typeface="Calibri" panose="020F0502020204030204" pitchFamily="34" charset="0"/>
              <a:cs typeface="Times New Roman" panose="02020603050405020304" pitchFamily="18" charset="0"/>
            </a:endParaRPr>
          </a:p>
        </p:txBody>
      </p:sp>
      <p:grpSp>
        <p:nvGrpSpPr>
          <p:cNvPr id="13" name="Groep 12"/>
          <p:cNvGrpSpPr/>
          <p:nvPr/>
        </p:nvGrpSpPr>
        <p:grpSpPr>
          <a:xfrm>
            <a:off x="588008" y="2827233"/>
            <a:ext cx="11448841" cy="3399692"/>
            <a:chOff x="699134" y="2847251"/>
            <a:chExt cx="11448841" cy="3399692"/>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a:ext>
              </a:extLst>
            </a:blip>
            <a:srcRect l="28268" t="10798" r="16266" b="6713"/>
            <a:stretch/>
          </p:blipFill>
          <p:spPr>
            <a:xfrm>
              <a:off x="9861975" y="2847251"/>
              <a:ext cx="2286000" cy="3399692"/>
            </a:xfrm>
            <a:prstGeom prst="rect">
              <a:avLst/>
            </a:prstGeom>
          </p:spPr>
        </p:pic>
        <p:sp>
          <p:nvSpPr>
            <p:cNvPr id="3" name="Rechthoek 2"/>
            <p:cNvSpPr/>
            <p:nvPr/>
          </p:nvSpPr>
          <p:spPr>
            <a:xfrm>
              <a:off x="699134" y="5323613"/>
              <a:ext cx="8989483" cy="923330"/>
            </a:xfrm>
            <a:prstGeom prst="rect">
              <a:avLst/>
            </a:prstGeom>
          </p:spPr>
          <p:txBody>
            <a:bodyPr wrap="square">
              <a:spAutoFit/>
            </a:bodyPr>
            <a:lstStyle/>
            <a:p>
              <a:r>
                <a:rPr lang="en-GB" dirty="0" smtClean="0">
                  <a:solidFill>
                    <a:srgbClr val="000000"/>
                  </a:solidFill>
                  <a:latin typeface="Calibri Light" panose="020F0302020204030204"/>
                </a:rPr>
                <a:t>Aneroid </a:t>
              </a:r>
              <a:r>
                <a:rPr lang="en-GB" dirty="0">
                  <a:solidFill>
                    <a:srgbClr val="000000"/>
                  </a:solidFill>
                  <a:latin typeface="Calibri Light" panose="020F0302020204030204"/>
                </a:rPr>
                <a:t>sphygmomanometers are considered safer than mercury based, although inexpensive ones are less accurate. A major cause of departure from calibration is </a:t>
              </a:r>
              <a:r>
                <a:rPr lang="en-GB" b="1" dirty="0">
                  <a:solidFill>
                    <a:srgbClr val="7030A0"/>
                  </a:solidFill>
                  <a:latin typeface="Calibri Light" panose="020F0302020204030204"/>
                </a:rPr>
                <a:t>mechanical shocks</a:t>
              </a:r>
              <a:r>
                <a:rPr lang="en-GB" dirty="0">
                  <a:solidFill>
                    <a:srgbClr val="000000"/>
                  </a:solidFill>
                  <a:latin typeface="Calibri Light" panose="020F0302020204030204"/>
                </a:rPr>
                <a:t>. </a:t>
              </a:r>
              <a:r>
                <a:rPr lang="en-GB" dirty="0" err="1">
                  <a:solidFill>
                    <a:srgbClr val="000000"/>
                  </a:solidFill>
                  <a:latin typeface="Calibri Light" panose="020F0302020204030204"/>
                </a:rPr>
                <a:t>Aneroids</a:t>
              </a:r>
              <a:r>
                <a:rPr lang="en-GB" dirty="0">
                  <a:solidFill>
                    <a:srgbClr val="000000"/>
                  </a:solidFill>
                  <a:latin typeface="Calibri Light" panose="020F0302020204030204"/>
                </a:rPr>
                <a:t> mounted on walls or stands are not susceptible to </a:t>
              </a:r>
              <a:r>
                <a:rPr lang="en-GB" dirty="0" smtClean="0">
                  <a:solidFill>
                    <a:srgbClr val="000000"/>
                  </a:solidFill>
                  <a:latin typeface="Calibri Light" panose="020F0302020204030204"/>
                </a:rPr>
                <a:t>this problem.</a:t>
              </a:r>
              <a:endParaRPr lang="en-GB" dirty="0">
                <a:effectLst/>
                <a:latin typeface="+mj-lt"/>
                <a:ea typeface="Calibri" panose="020F0502020204030204" pitchFamily="34" charset="0"/>
                <a:cs typeface="Times New Roman" panose="02020603050405020304" pitchFamily="18" charset="0"/>
              </a:endParaRPr>
            </a:p>
          </p:txBody>
        </p:sp>
        <p:sp>
          <p:nvSpPr>
            <p:cNvPr id="12" name="Gebogen PIJL-OMHOOG 11"/>
            <p:cNvSpPr/>
            <p:nvPr/>
          </p:nvSpPr>
          <p:spPr>
            <a:xfrm>
              <a:off x="7636934" y="5826448"/>
              <a:ext cx="3452708" cy="2878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I</a:t>
            </a:r>
            <a:r>
              <a:rPr lang="en-GB" sz="2000" b="1" kern="0" dirty="0" smtClean="0">
                <a:solidFill>
                  <a:srgbClr val="2E74B5"/>
                </a:solidFill>
                <a:latin typeface="Calibri Light" panose="020F0302020204030204" pitchFamily="34" charset="0"/>
                <a:cs typeface="Times New Roman" panose="02020603050405020304" pitchFamily="18" charset="0"/>
              </a:rPr>
              <a:t>nfant blood pressure machine</a:t>
            </a:r>
          </a:p>
        </p:txBody>
      </p:sp>
    </p:spTree>
    <p:extLst>
      <p:ext uri="{BB962C8B-B14F-4D97-AF65-F5344CB8AC3E}">
        <p14:creationId xmlns:p14="http://schemas.microsoft.com/office/powerpoint/2010/main" val="101748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113613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Pediatric use of blood pressure machine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485291" y="6443133"/>
            <a:ext cx="3694855"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Maintain a blood pressure machine </a:t>
            </a:r>
            <a:endParaRPr lang="en-GB" sz="2000" dirty="0"/>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hthoek 2"/>
          <p:cNvSpPr/>
          <p:nvPr/>
        </p:nvSpPr>
        <p:spPr>
          <a:xfrm>
            <a:off x="476250" y="1539693"/>
            <a:ext cx="4544484" cy="646331"/>
          </a:xfrm>
          <a:prstGeom prst="rect">
            <a:avLst/>
          </a:prstGeom>
        </p:spPr>
        <p:txBody>
          <a:bodyPr wrap="square">
            <a:spAutoFit/>
          </a:bodyPr>
          <a:lstStyle/>
          <a:p>
            <a:r>
              <a:rPr lang="en-GB" dirty="0" smtClean="0">
                <a:latin typeface="+mj-lt"/>
                <a:ea typeface="Calibri" panose="020F0502020204030204" pitchFamily="34" charset="0"/>
                <a:cs typeface="Times New Roman" panose="02020603050405020304" pitchFamily="18" charset="0"/>
              </a:rPr>
              <a:t>The ‘pediatric use’ of a blood pressure machine is not very different from the ‘adult use’. </a:t>
            </a:r>
            <a:endParaRPr lang="en-GB" dirty="0">
              <a:latin typeface="+mj-lt"/>
              <a:ea typeface="Calibri" panose="020F0502020204030204" pitchFamily="34" charset="0"/>
              <a:cs typeface="Times New Roman" panose="02020603050405020304" pitchFamily="18" charset="0"/>
            </a:endParaRPr>
          </a:p>
        </p:txBody>
      </p:sp>
      <p:sp>
        <p:nvSpPr>
          <p:cNvPr id="12" name="Tekstvak 11"/>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13" name="Rechthoek 12"/>
          <p:cNvSpPr/>
          <p:nvPr/>
        </p:nvSpPr>
        <p:spPr>
          <a:xfrm>
            <a:off x="476249" y="2730848"/>
            <a:ext cx="4544485" cy="1200329"/>
          </a:xfrm>
          <a:prstGeom prst="rect">
            <a:avLst/>
          </a:prstGeom>
        </p:spPr>
        <p:txBody>
          <a:bodyPr wrap="square">
            <a:spAutoFit/>
          </a:bodyPr>
          <a:lstStyle/>
          <a:p>
            <a:r>
              <a:rPr lang="en-GB" dirty="0" smtClean="0">
                <a:latin typeface="+mj-lt"/>
                <a:ea typeface="Calibri" panose="020F0502020204030204" pitchFamily="34" charset="0"/>
                <a:cs typeface="Times New Roman" panose="02020603050405020304" pitchFamily="18" charset="0"/>
              </a:rPr>
              <a:t>Therefore, this lecture will, for a substantial part, be a repetition of the lecture on blood pressure measurement in the General Bedside Nursing module of Medical Instrumentation I.</a:t>
            </a:r>
            <a:endParaRPr lang="en-GB" dirty="0">
              <a:latin typeface="+mj-lt"/>
              <a:ea typeface="Calibri" panose="020F0502020204030204" pitchFamily="34" charset="0"/>
              <a:cs typeface="Times New Roman" panose="02020603050405020304" pitchFamily="18" charset="0"/>
            </a:endParaRPr>
          </a:p>
        </p:txBody>
      </p:sp>
      <p:pic>
        <p:nvPicPr>
          <p:cNvPr id="14" name="Afbeelding 13"/>
          <p:cNvPicPr>
            <a:picLocks noChangeAspect="1"/>
          </p:cNvPicPr>
          <p:nvPr/>
        </p:nvPicPr>
        <p:blipFill>
          <a:blip r:embed="rId2"/>
          <a:stretch>
            <a:fillRect/>
          </a:stretch>
        </p:blipFill>
        <p:spPr>
          <a:xfrm>
            <a:off x="5430904" y="1539693"/>
            <a:ext cx="5980046" cy="3582640"/>
          </a:xfrm>
          <a:prstGeom prst="rect">
            <a:avLst/>
          </a:prstGeom>
        </p:spPr>
      </p:pic>
    </p:spTree>
    <p:extLst>
      <p:ext uri="{BB962C8B-B14F-4D97-AF65-F5344CB8AC3E}">
        <p14:creationId xmlns:p14="http://schemas.microsoft.com/office/powerpoint/2010/main" val="2818560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Measuring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blood pressure</a:t>
            </a:r>
          </a:p>
        </p:txBody>
      </p:sp>
      <p:sp>
        <p:nvSpPr>
          <p:cNvPr id="6" name="Titel 1"/>
          <p:cNvSpPr txBox="1">
            <a:spLocks/>
          </p:cNvSpPr>
          <p:nvPr/>
        </p:nvSpPr>
        <p:spPr>
          <a:xfrm>
            <a:off x="8485291" y="6443133"/>
            <a:ext cx="3694855"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Maintain a blood pressure machine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351420" y="1338574"/>
            <a:ext cx="2786917" cy="369332"/>
          </a:xfrm>
          <a:prstGeom prst="rect">
            <a:avLst/>
          </a:prstGeom>
          <a:noFill/>
        </p:spPr>
        <p:txBody>
          <a:bodyPr wrap="none" rtlCol="0">
            <a:spAutoFit/>
          </a:bodyPr>
          <a:lstStyle/>
          <a:p>
            <a:r>
              <a:rPr lang="en-GB" b="1" dirty="0" smtClean="0">
                <a:latin typeface="+mj-lt"/>
              </a:rPr>
              <a:t>What is the blood pressure ?</a:t>
            </a:r>
          </a:p>
        </p:txBody>
      </p:sp>
      <p:sp>
        <p:nvSpPr>
          <p:cNvPr id="16" name="Rechthoek 15"/>
          <p:cNvSpPr/>
          <p:nvPr/>
        </p:nvSpPr>
        <p:spPr>
          <a:xfrm>
            <a:off x="351420" y="3155797"/>
            <a:ext cx="2222987" cy="369332"/>
          </a:xfrm>
          <a:prstGeom prst="rect">
            <a:avLst/>
          </a:prstGeom>
        </p:spPr>
        <p:txBody>
          <a:bodyPr wrap="square">
            <a:spAutoFit/>
          </a:bodyPr>
          <a:lstStyle/>
          <a:p>
            <a:r>
              <a:rPr lang="en-GB" b="1" dirty="0">
                <a:latin typeface="+mj-lt"/>
              </a:rPr>
              <a:t>Why is it important </a:t>
            </a:r>
            <a:r>
              <a:rPr lang="en-GB" b="1" dirty="0" smtClean="0">
                <a:latin typeface="+mj-lt"/>
              </a:rPr>
              <a:t>?</a:t>
            </a:r>
            <a:endParaRPr lang="en-GB" b="1" dirty="0">
              <a:latin typeface="+mj-lt"/>
            </a:endParaRPr>
          </a:p>
        </p:txBody>
      </p:sp>
      <p:sp>
        <p:nvSpPr>
          <p:cNvPr id="17" name="Rechthoek 16"/>
          <p:cNvSpPr/>
          <p:nvPr/>
        </p:nvSpPr>
        <p:spPr>
          <a:xfrm>
            <a:off x="351420" y="4177609"/>
            <a:ext cx="2710742" cy="646331"/>
          </a:xfrm>
          <a:prstGeom prst="rect">
            <a:avLst/>
          </a:prstGeom>
          <a:noFill/>
        </p:spPr>
        <p:txBody>
          <a:bodyPr wrap="none" rtlCol="0">
            <a:spAutoFit/>
          </a:bodyPr>
          <a:lstStyle/>
          <a:p>
            <a:r>
              <a:rPr lang="en-GB" b="1" dirty="0">
                <a:latin typeface="+mj-lt"/>
              </a:rPr>
              <a:t>What are normal values for </a:t>
            </a:r>
            <a:endParaRPr lang="en-GB" b="1" dirty="0" smtClean="0">
              <a:latin typeface="+mj-lt"/>
            </a:endParaRPr>
          </a:p>
          <a:p>
            <a:r>
              <a:rPr lang="en-GB" b="1" dirty="0" smtClean="0">
                <a:latin typeface="+mj-lt"/>
              </a:rPr>
              <a:t>the </a:t>
            </a:r>
            <a:r>
              <a:rPr lang="en-GB" b="1" dirty="0">
                <a:latin typeface="+mj-lt"/>
              </a:rPr>
              <a:t>blood pressure ?</a:t>
            </a:r>
          </a:p>
        </p:txBody>
      </p:sp>
      <p:sp>
        <p:nvSpPr>
          <p:cNvPr id="19" name="Rechthoek 18"/>
          <p:cNvSpPr/>
          <p:nvPr/>
        </p:nvSpPr>
        <p:spPr>
          <a:xfrm>
            <a:off x="351420" y="5400652"/>
            <a:ext cx="2710742" cy="646331"/>
          </a:xfrm>
          <a:prstGeom prst="rect">
            <a:avLst/>
          </a:prstGeom>
          <a:noFill/>
        </p:spPr>
        <p:txBody>
          <a:bodyPr wrap="square" rtlCol="0">
            <a:spAutoFit/>
          </a:bodyPr>
          <a:lstStyle/>
          <a:p>
            <a:r>
              <a:rPr lang="en-GB" b="1" dirty="0">
                <a:latin typeface="+mj-lt"/>
              </a:rPr>
              <a:t>What if a patient has abnormal </a:t>
            </a:r>
            <a:r>
              <a:rPr lang="en-GB" b="1" dirty="0" smtClean="0">
                <a:latin typeface="+mj-lt"/>
              </a:rPr>
              <a:t>blood </a:t>
            </a:r>
            <a:r>
              <a:rPr lang="en-GB" b="1" dirty="0">
                <a:latin typeface="+mj-lt"/>
              </a:rPr>
              <a:t>pressure ?</a:t>
            </a:r>
          </a:p>
        </p:txBody>
      </p:sp>
      <p:sp>
        <p:nvSpPr>
          <p:cNvPr id="21" name="Rechthoek 20"/>
          <p:cNvSpPr/>
          <p:nvPr/>
        </p:nvSpPr>
        <p:spPr>
          <a:xfrm>
            <a:off x="3106129" y="4174257"/>
            <a:ext cx="8639175" cy="1200329"/>
          </a:xfrm>
          <a:prstGeom prst="rect">
            <a:avLst/>
          </a:prstGeom>
        </p:spPr>
        <p:txBody>
          <a:bodyPr wrap="square">
            <a:spAutoFit/>
          </a:bodyPr>
          <a:lstStyle/>
          <a:p>
            <a:pPr>
              <a:spcAft>
                <a:spcPts val="0"/>
              </a:spcAft>
            </a:pPr>
            <a:r>
              <a:rPr lang="en-GB" dirty="0">
                <a:latin typeface="+mj-lt"/>
                <a:ea typeface="Calibri" panose="020F0502020204030204" pitchFamily="34" charset="0"/>
                <a:cs typeface="Times New Roman" panose="02020603050405020304" pitchFamily="18" charset="0"/>
              </a:rPr>
              <a:t>The ideal pressure is </a:t>
            </a:r>
            <a:r>
              <a:rPr lang="en-GB" dirty="0" smtClean="0">
                <a:latin typeface="+mj-lt"/>
                <a:ea typeface="Calibri" panose="020F0502020204030204" pitchFamily="34" charset="0"/>
                <a:cs typeface="Times New Roman" panose="02020603050405020304" pitchFamily="18" charset="0"/>
              </a:rPr>
              <a:t>between </a:t>
            </a:r>
            <a:r>
              <a:rPr lang="en-GB" b="1" dirty="0" smtClean="0">
                <a:solidFill>
                  <a:srgbClr val="7030A0"/>
                </a:solidFill>
                <a:latin typeface="+mj-lt"/>
                <a:ea typeface="Calibri" panose="020F0502020204030204" pitchFamily="34" charset="0"/>
                <a:cs typeface="Times New Roman" panose="02020603050405020304" pitchFamily="18" charset="0"/>
              </a:rPr>
              <a:t>120 </a:t>
            </a:r>
            <a:r>
              <a:rPr lang="en-GB" b="1" dirty="0">
                <a:solidFill>
                  <a:srgbClr val="7030A0"/>
                </a:solidFill>
                <a:latin typeface="+mj-lt"/>
                <a:ea typeface="Calibri" panose="020F0502020204030204" pitchFamily="34" charset="0"/>
                <a:cs typeface="Times New Roman" panose="02020603050405020304" pitchFamily="18" charset="0"/>
              </a:rPr>
              <a:t>mmHg systolic and 80 mmHg diastolic</a:t>
            </a:r>
            <a:r>
              <a:rPr lang="en-GB" dirty="0">
                <a:latin typeface="+mj-lt"/>
                <a:ea typeface="Calibri" panose="020F0502020204030204" pitchFamily="34" charset="0"/>
                <a:cs typeface="Times New Roman" panose="02020603050405020304" pitchFamily="18" charset="0"/>
              </a:rPr>
              <a:t>. Systolic pressures above 150 </a:t>
            </a:r>
            <a:r>
              <a:rPr lang="en-GB" dirty="0" smtClean="0">
                <a:latin typeface="+mj-lt"/>
                <a:ea typeface="Calibri" panose="020F0502020204030204" pitchFamily="34" charset="0"/>
                <a:cs typeface="Times New Roman" panose="02020603050405020304" pitchFamily="18" charset="0"/>
              </a:rPr>
              <a:t>mmHg </a:t>
            </a:r>
            <a:r>
              <a:rPr lang="en-GB" dirty="0">
                <a:latin typeface="+mj-lt"/>
                <a:ea typeface="Calibri" panose="020F0502020204030204" pitchFamily="34" charset="0"/>
                <a:cs typeface="Times New Roman" panose="02020603050405020304" pitchFamily="18" charset="0"/>
              </a:rPr>
              <a:t>or diastolic pressures above 100 mmHg are of clinical concern. The difference between </a:t>
            </a:r>
            <a:r>
              <a:rPr lang="en-GB" dirty="0" smtClean="0">
                <a:latin typeface="+mj-lt"/>
                <a:ea typeface="Calibri" panose="020F0502020204030204" pitchFamily="34" charset="0"/>
                <a:cs typeface="Times New Roman" panose="02020603050405020304" pitchFamily="18" charset="0"/>
              </a:rPr>
              <a:t>the </a:t>
            </a:r>
            <a:r>
              <a:rPr lang="en-GB" dirty="0">
                <a:latin typeface="+mj-lt"/>
                <a:ea typeface="Calibri" panose="020F0502020204030204" pitchFamily="34" charset="0"/>
                <a:cs typeface="Times New Roman" panose="02020603050405020304" pitchFamily="18" charset="0"/>
              </a:rPr>
              <a:t>systolic and diastolic pressures is called the pulse pressure. This generally runs between </a:t>
            </a:r>
            <a:r>
              <a:rPr lang="en-GB" dirty="0" smtClean="0">
                <a:latin typeface="+mj-lt"/>
                <a:ea typeface="Calibri" panose="020F0502020204030204" pitchFamily="34" charset="0"/>
                <a:cs typeface="Times New Roman" panose="02020603050405020304" pitchFamily="18" charset="0"/>
              </a:rPr>
              <a:t>40 and </a:t>
            </a:r>
            <a:r>
              <a:rPr lang="en-GB" dirty="0">
                <a:latin typeface="+mj-lt"/>
                <a:ea typeface="Calibri" panose="020F0502020204030204" pitchFamily="34" charset="0"/>
                <a:cs typeface="Times New Roman" panose="02020603050405020304" pitchFamily="18" charset="0"/>
              </a:rPr>
              <a:t>50 mmHg. </a:t>
            </a:r>
            <a:endParaRPr lang="en-GB" dirty="0">
              <a:effectLst/>
              <a:latin typeface="+mj-lt"/>
              <a:ea typeface="Calibri" panose="020F0502020204030204" pitchFamily="34" charset="0"/>
              <a:cs typeface="Times New Roman" panose="02020603050405020304" pitchFamily="18" charset="0"/>
            </a:endParaRPr>
          </a:p>
        </p:txBody>
      </p:sp>
      <p:sp>
        <p:nvSpPr>
          <p:cNvPr id="24" name="Rechthoek 23"/>
          <p:cNvSpPr/>
          <p:nvPr/>
        </p:nvSpPr>
        <p:spPr>
          <a:xfrm>
            <a:off x="3106129" y="3153793"/>
            <a:ext cx="8248650" cy="923330"/>
          </a:xfrm>
          <a:prstGeom prst="rect">
            <a:avLst/>
          </a:prstGeom>
        </p:spPr>
        <p:txBody>
          <a:bodyPr wrap="square">
            <a:spAutoFit/>
          </a:bodyPr>
          <a:lstStyle/>
          <a:p>
            <a:r>
              <a:rPr lang="en-GB" dirty="0">
                <a:solidFill>
                  <a:srgbClr val="222222"/>
                </a:solidFill>
                <a:latin typeface="+mj-lt"/>
              </a:rPr>
              <a:t>Blood pressure is one of the most important screenings because </a:t>
            </a:r>
            <a:r>
              <a:rPr lang="en-GB" dirty="0" smtClean="0">
                <a:solidFill>
                  <a:srgbClr val="222222"/>
                </a:solidFill>
                <a:latin typeface="+mj-lt"/>
              </a:rPr>
              <a:t>high blood </a:t>
            </a:r>
            <a:r>
              <a:rPr lang="en-GB" dirty="0">
                <a:solidFill>
                  <a:srgbClr val="222222"/>
                </a:solidFill>
                <a:latin typeface="+mj-lt"/>
              </a:rPr>
              <a:t>pressure usually has no symptoms so it can't be detected without being measured. High blood pressure greatly increases your risk of heart disease and stroke</a:t>
            </a:r>
            <a:r>
              <a:rPr lang="en-GB" dirty="0" smtClean="0">
                <a:solidFill>
                  <a:srgbClr val="222222"/>
                </a:solidFill>
                <a:latin typeface="+mj-lt"/>
              </a:rPr>
              <a:t>.</a:t>
            </a:r>
            <a:endParaRPr lang="en-GB" b="1" i="0" dirty="0">
              <a:solidFill>
                <a:srgbClr val="808080"/>
              </a:solidFill>
              <a:effectLst/>
              <a:latin typeface="+mj-lt"/>
            </a:endParaRPr>
          </a:p>
        </p:txBody>
      </p:sp>
      <p:sp>
        <p:nvSpPr>
          <p:cNvPr id="25" name="Rechthoek 24"/>
          <p:cNvSpPr/>
          <p:nvPr/>
        </p:nvSpPr>
        <p:spPr>
          <a:xfrm>
            <a:off x="3106129" y="5379217"/>
            <a:ext cx="8155926" cy="923330"/>
          </a:xfrm>
          <a:prstGeom prst="rect">
            <a:avLst/>
          </a:prstGeom>
          <a:noFill/>
        </p:spPr>
        <p:txBody>
          <a:bodyPr wrap="square" rtlCol="0">
            <a:spAutoFit/>
          </a:bodyPr>
          <a:lstStyle/>
          <a:p>
            <a:r>
              <a:rPr lang="en-ZA" dirty="0" smtClean="0">
                <a:latin typeface="+mj-lt"/>
              </a:rPr>
              <a:t>Abnormal blood pressure can indicate malfunction in the heart, the resistance in the capillaries, the elasticity </a:t>
            </a:r>
            <a:r>
              <a:rPr lang="en-ZA" dirty="0">
                <a:latin typeface="+mj-lt"/>
              </a:rPr>
              <a:t>of the arterial </a:t>
            </a:r>
            <a:r>
              <a:rPr lang="en-ZA" dirty="0" smtClean="0">
                <a:latin typeface="+mj-lt"/>
              </a:rPr>
              <a:t>walls or the volume of blood in the system. It can lead to s</a:t>
            </a:r>
            <a:r>
              <a:rPr lang="en-GB" dirty="0" err="1" smtClean="0">
                <a:latin typeface="+mj-lt"/>
              </a:rPr>
              <a:t>troke</a:t>
            </a:r>
            <a:r>
              <a:rPr lang="en-GB" dirty="0" smtClean="0">
                <a:latin typeface="+mj-lt"/>
              </a:rPr>
              <a:t>, heart attack, kidney problems and eye </a:t>
            </a:r>
            <a:r>
              <a:rPr lang="en-GB" dirty="0">
                <a:latin typeface="+mj-lt"/>
              </a:rPr>
              <a:t>problems</a:t>
            </a:r>
          </a:p>
        </p:txBody>
      </p:sp>
      <p:grpSp>
        <p:nvGrpSpPr>
          <p:cNvPr id="3" name="Groep 2"/>
          <p:cNvGrpSpPr/>
          <p:nvPr/>
        </p:nvGrpSpPr>
        <p:grpSpPr>
          <a:xfrm>
            <a:off x="3106129" y="1351384"/>
            <a:ext cx="8639175" cy="1860766"/>
            <a:chOff x="3106129" y="1351384"/>
            <a:chExt cx="8639175" cy="1860766"/>
          </a:xfrm>
        </p:grpSpPr>
        <p:sp>
          <p:nvSpPr>
            <p:cNvPr id="22" name="Rechthoek 21"/>
            <p:cNvSpPr/>
            <p:nvPr/>
          </p:nvSpPr>
          <p:spPr>
            <a:xfrm>
              <a:off x="3106129" y="1351384"/>
              <a:ext cx="6020938" cy="1754326"/>
            </a:xfrm>
            <a:prstGeom prst="rect">
              <a:avLst/>
            </a:prstGeom>
          </p:spPr>
          <p:txBody>
            <a:bodyPr wrap="square">
              <a:spAutoFit/>
            </a:bodyPr>
            <a:lstStyle/>
            <a:p>
              <a:pPr>
                <a:spcAft>
                  <a:spcPts val="0"/>
                </a:spcAft>
              </a:pPr>
              <a:r>
                <a:rPr lang="en-ZA" dirty="0">
                  <a:latin typeface="+mj-lt"/>
                  <a:ea typeface="Calibri" panose="020F0502020204030204" pitchFamily="34" charset="0"/>
                  <a:cs typeface="Times New Roman" panose="02020603050405020304" pitchFamily="18" charset="0"/>
                </a:rPr>
                <a:t>Blood which is contained in a closed series of tubes, flows because of pressure inequalities in different parts of the circulatory system. </a:t>
              </a:r>
              <a:r>
                <a:rPr lang="en-ZA" dirty="0" smtClean="0">
                  <a:latin typeface="+mj-lt"/>
                  <a:ea typeface="Calibri" panose="020F0502020204030204" pitchFamily="34" charset="0"/>
                  <a:cs typeface="Times New Roman" panose="02020603050405020304" pitchFamily="18" charset="0"/>
                </a:rPr>
                <a:t>High blood pressure when the blood comes out of the heart, increasingly lower as it goes through smaller arteries, and capillaries to reach the low pressure veins, leading back into the heart. </a:t>
              </a:r>
            </a:p>
          </p:txBody>
        </p:sp>
        <p:pic>
          <p:nvPicPr>
            <p:cNvPr id="26" name="Afbeelding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54067" y="1410905"/>
              <a:ext cx="2491237" cy="1801245"/>
            </a:xfrm>
            <a:prstGeom prst="rect">
              <a:avLst/>
            </a:prstGeom>
          </p:spPr>
        </p:pic>
      </p:grp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Tree>
    <p:extLst>
      <p:ext uri="{BB962C8B-B14F-4D97-AF65-F5344CB8AC3E}">
        <p14:creationId xmlns:p14="http://schemas.microsoft.com/office/powerpoint/2010/main" val="11621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1"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485291" y="6443133"/>
            <a:ext cx="3694855"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Maintain a blood pressure machine </a:t>
            </a:r>
            <a:endParaRPr lang="en-GB" sz="2000" dirty="0"/>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hthoek 2"/>
          <p:cNvSpPr/>
          <p:nvPr/>
        </p:nvSpPr>
        <p:spPr>
          <a:xfrm>
            <a:off x="407458" y="1401479"/>
            <a:ext cx="11327342" cy="646331"/>
          </a:xfrm>
          <a:prstGeom prst="rect">
            <a:avLst/>
          </a:prstGeom>
        </p:spPr>
        <p:txBody>
          <a:bodyPr wrap="square">
            <a:spAutoFit/>
          </a:bodyPr>
          <a:lstStyle/>
          <a:p>
            <a:r>
              <a:rPr lang="en-GB" dirty="0">
                <a:latin typeface="+mj-lt"/>
                <a:ea typeface="Calibri" panose="020F0502020204030204" pitchFamily="34" charset="0"/>
                <a:cs typeface="Times New Roman" panose="02020603050405020304" pitchFamily="18" charset="0"/>
              </a:rPr>
              <a:t>Blood pressure machines </a:t>
            </a:r>
            <a:r>
              <a:rPr lang="en-GB" dirty="0" smtClean="0">
                <a:latin typeface="+mj-lt"/>
                <a:ea typeface="Calibri" panose="020F0502020204030204" pitchFamily="34" charset="0"/>
                <a:cs typeface="Times New Roman" panose="02020603050405020304" pitchFamily="18" charset="0"/>
              </a:rPr>
              <a:t>are used </a:t>
            </a:r>
            <a:r>
              <a:rPr lang="en-GB" dirty="0">
                <a:latin typeface="+mj-lt"/>
                <a:ea typeface="Calibri" panose="020F0502020204030204" pitchFamily="34" charset="0"/>
                <a:cs typeface="Times New Roman" panose="02020603050405020304" pitchFamily="18" charset="0"/>
              </a:rPr>
              <a:t>to determine the patient’s </a:t>
            </a:r>
            <a:r>
              <a:rPr lang="en-GB" b="1" dirty="0">
                <a:solidFill>
                  <a:srgbClr val="7030A0"/>
                </a:solidFill>
                <a:latin typeface="+mj-lt"/>
                <a:ea typeface="Calibri" panose="020F0502020204030204" pitchFamily="34" charset="0"/>
                <a:cs typeface="Times New Roman" panose="02020603050405020304" pitchFamily="18" charset="0"/>
              </a:rPr>
              <a:t>resting blood pressure</a:t>
            </a:r>
            <a:r>
              <a:rPr lang="en-GB" dirty="0">
                <a:latin typeface="+mj-lt"/>
                <a:ea typeface="Calibri" panose="020F0502020204030204" pitchFamily="34" charset="0"/>
                <a:cs typeface="Times New Roman" panose="02020603050405020304" pitchFamily="18" charset="0"/>
              </a:rPr>
              <a:t>, one of the primary diagnostic tools used by health care </a:t>
            </a:r>
            <a:r>
              <a:rPr lang="en-GB" dirty="0" smtClean="0">
                <a:latin typeface="+mj-lt"/>
                <a:ea typeface="Calibri" panose="020F0502020204030204" pitchFamily="34" charset="0"/>
                <a:cs typeface="Times New Roman" panose="02020603050405020304" pitchFamily="18" charset="0"/>
              </a:rPr>
              <a:t>workers and used frequently.</a:t>
            </a:r>
            <a:endParaRPr lang="en-GB" dirty="0">
              <a:latin typeface="+mj-lt"/>
              <a:ea typeface="Calibri" panose="020F0502020204030204" pitchFamily="34" charset="0"/>
              <a:cs typeface="Times New Roman" panose="02020603050405020304" pitchFamily="18" charset="0"/>
            </a:endParaRPr>
          </a:p>
        </p:txBody>
      </p:sp>
      <p:sp>
        <p:nvSpPr>
          <p:cNvPr id="12" name="Tekstvak 11"/>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10" name="Rechthoek 9"/>
          <p:cNvSpPr/>
          <p:nvPr/>
        </p:nvSpPr>
        <p:spPr>
          <a:xfrm>
            <a:off x="407458" y="2027632"/>
            <a:ext cx="3825874" cy="3016210"/>
          </a:xfrm>
          <a:prstGeom prst="rect">
            <a:avLst/>
          </a:prstGeom>
        </p:spPr>
        <p:txBody>
          <a:bodyPr wrap="square">
            <a:spAutoFit/>
          </a:bodyPr>
          <a:lstStyle/>
          <a:p>
            <a:r>
              <a:rPr lang="en-GB" b="1" dirty="0" smtClean="0">
                <a:solidFill>
                  <a:srgbClr val="7030A0"/>
                </a:solidFill>
                <a:latin typeface="+mj-lt"/>
              </a:rPr>
              <a:t>In neo-nates: </a:t>
            </a:r>
          </a:p>
          <a:p>
            <a:r>
              <a:rPr lang="en-GB" dirty="0" smtClean="0">
                <a:latin typeface="+mj-lt"/>
              </a:rPr>
              <a:t>prompt </a:t>
            </a:r>
            <a:r>
              <a:rPr lang="en-GB" dirty="0">
                <a:latin typeface="+mj-lt"/>
              </a:rPr>
              <a:t>identification of </a:t>
            </a:r>
            <a:r>
              <a:rPr lang="en-GB" b="1" dirty="0" smtClean="0">
                <a:solidFill>
                  <a:srgbClr val="7030A0"/>
                </a:solidFill>
                <a:latin typeface="+mj-lt"/>
              </a:rPr>
              <a:t>hypo-tension</a:t>
            </a:r>
            <a:r>
              <a:rPr lang="en-GB" dirty="0" smtClean="0">
                <a:latin typeface="+mj-lt"/>
              </a:rPr>
              <a:t> </a:t>
            </a:r>
            <a:r>
              <a:rPr lang="en-GB" dirty="0">
                <a:latin typeface="+mj-lt"/>
              </a:rPr>
              <a:t>potentially decreases the risk of complications from cerebral ischemic injury or intraventricular </a:t>
            </a:r>
            <a:r>
              <a:rPr lang="en-GB" dirty="0" smtClean="0">
                <a:latin typeface="+mj-lt"/>
              </a:rPr>
              <a:t>haemorrhage. </a:t>
            </a:r>
          </a:p>
          <a:p>
            <a:endParaRPr lang="en-GB" sz="1000" dirty="0" smtClean="0">
              <a:latin typeface="+mj-lt"/>
            </a:endParaRPr>
          </a:p>
          <a:p>
            <a:r>
              <a:rPr lang="en-GB" dirty="0" smtClean="0">
                <a:latin typeface="+mj-lt"/>
              </a:rPr>
              <a:t>Although </a:t>
            </a:r>
            <a:r>
              <a:rPr lang="en-GB" dirty="0">
                <a:latin typeface="+mj-lt"/>
              </a:rPr>
              <a:t>neonatal</a:t>
            </a:r>
            <a:r>
              <a:rPr lang="en-GB" b="1" dirty="0">
                <a:solidFill>
                  <a:srgbClr val="7030A0"/>
                </a:solidFill>
                <a:latin typeface="+mj-lt"/>
              </a:rPr>
              <a:t> hypertension </a:t>
            </a:r>
            <a:r>
              <a:rPr lang="en-GB" dirty="0">
                <a:latin typeface="+mj-lt"/>
              </a:rPr>
              <a:t>occurs less frequently</a:t>
            </a:r>
            <a:r>
              <a:rPr lang="en-GB" dirty="0" smtClean="0">
                <a:latin typeface="+mj-lt"/>
              </a:rPr>
              <a:t>, its </a:t>
            </a:r>
            <a:r>
              <a:rPr lang="en-GB" dirty="0">
                <a:latin typeface="+mj-lt"/>
              </a:rPr>
              <a:t>identification is also important. Most hypertension in infants is related to </a:t>
            </a:r>
            <a:r>
              <a:rPr lang="en-GB" dirty="0" smtClean="0">
                <a:latin typeface="+mj-lt"/>
              </a:rPr>
              <a:t>renal (kidney) causes. </a:t>
            </a:r>
            <a:endParaRPr lang="en-GB" dirty="0">
              <a:latin typeface="+mj-lt"/>
            </a:endParaRPr>
          </a:p>
        </p:txBody>
      </p:sp>
      <p:pic>
        <p:nvPicPr>
          <p:cNvPr id="13" name="Afbeelding 12"/>
          <p:cNvPicPr>
            <a:picLocks noChangeAspect="1"/>
          </p:cNvPicPr>
          <p:nvPr/>
        </p:nvPicPr>
        <p:blipFill rotWithShape="1">
          <a:blip r:embed="rId2" cstate="print">
            <a:lum bright="-2000"/>
            <a:extLst>
              <a:ext uri="{BEBA8EAE-BF5A-486C-A8C5-ECC9F3942E4B}">
                <a14:imgProps xmlns:a14="http://schemas.microsoft.com/office/drawing/2010/main">
                  <a14:imgLayer r:embed="rId3">
                    <a14:imgEffect>
                      <a14:saturation sat="0"/>
                    </a14:imgEffect>
                    <a14:imgEffect>
                      <a14:brightnessContrast bright="-1000" contrast="11000"/>
                    </a14:imgEffect>
                  </a14:imgLayer>
                </a14:imgProps>
              </a:ext>
              <a:ext uri="{28A0092B-C50C-407E-A947-70E740481C1C}">
                <a14:useLocalDpi xmlns:a14="http://schemas.microsoft.com/office/drawing/2010/main"/>
              </a:ext>
            </a:extLst>
          </a:blip>
          <a:srcRect/>
          <a:stretch/>
        </p:blipFill>
        <p:spPr>
          <a:xfrm>
            <a:off x="4385733" y="2250756"/>
            <a:ext cx="7633046" cy="3465704"/>
          </a:xfrm>
          <a:prstGeom prst="rect">
            <a:avLst/>
          </a:prstGeom>
        </p:spPr>
      </p:pic>
      <p:sp>
        <p:nvSpPr>
          <p:cNvPr id="14" name="Tekstvak 13"/>
          <p:cNvSpPr txBox="1"/>
          <p:nvPr/>
        </p:nvSpPr>
        <p:spPr>
          <a:xfrm>
            <a:off x="6316133" y="5760313"/>
            <a:ext cx="4835426" cy="369332"/>
          </a:xfrm>
          <a:prstGeom prst="rect">
            <a:avLst/>
          </a:prstGeom>
          <a:noFill/>
        </p:spPr>
        <p:txBody>
          <a:bodyPr wrap="none" rtlCol="0">
            <a:spAutoFit/>
          </a:bodyPr>
          <a:lstStyle/>
          <a:p>
            <a:r>
              <a:rPr lang="en-GB" b="1" dirty="0" smtClean="0">
                <a:latin typeface="+mj-lt"/>
              </a:rPr>
              <a:t>normal / average blood pressure value in children</a:t>
            </a:r>
            <a:endParaRPr lang="en-GB" b="1" dirty="0">
              <a:latin typeface="+mj-lt"/>
            </a:endParaRPr>
          </a:p>
        </p:txBody>
      </p:sp>
      <p:sp>
        <p:nvSpPr>
          <p:cNvPr id="4" name="Rechthoek 3"/>
          <p:cNvSpPr/>
          <p:nvPr/>
        </p:nvSpPr>
        <p:spPr>
          <a:xfrm>
            <a:off x="407459" y="5069830"/>
            <a:ext cx="3978274" cy="923330"/>
          </a:xfrm>
          <a:prstGeom prst="rect">
            <a:avLst/>
          </a:prstGeom>
        </p:spPr>
        <p:txBody>
          <a:bodyPr wrap="square">
            <a:spAutoFit/>
          </a:bodyPr>
          <a:lstStyle/>
          <a:p>
            <a:pPr lvl="0"/>
            <a:r>
              <a:rPr lang="en-GB" dirty="0" smtClean="0">
                <a:solidFill>
                  <a:srgbClr val="000000"/>
                </a:solidFill>
                <a:latin typeface="Calibri Light" panose="020F0302020204030204"/>
              </a:rPr>
              <a:t>In rich countries, </a:t>
            </a:r>
            <a:r>
              <a:rPr lang="en-GB" b="1" dirty="0">
                <a:solidFill>
                  <a:srgbClr val="7030A0"/>
                </a:solidFill>
                <a:latin typeface="Calibri Light" panose="020F0302020204030204"/>
              </a:rPr>
              <a:t>hyper-tension </a:t>
            </a:r>
            <a:r>
              <a:rPr lang="en-GB" dirty="0" smtClean="0">
                <a:solidFill>
                  <a:srgbClr val="000000"/>
                </a:solidFill>
                <a:latin typeface="Calibri Light" panose="020F0302020204030204"/>
              </a:rPr>
              <a:t>in </a:t>
            </a:r>
            <a:r>
              <a:rPr lang="en-GB" b="1" dirty="0" smtClean="0">
                <a:solidFill>
                  <a:srgbClr val="7030A0"/>
                </a:solidFill>
                <a:latin typeface="Calibri Light" panose="020F0302020204030204"/>
              </a:rPr>
              <a:t>older children </a:t>
            </a:r>
            <a:r>
              <a:rPr lang="en-GB" dirty="0" smtClean="0">
                <a:solidFill>
                  <a:srgbClr val="000000"/>
                </a:solidFill>
                <a:latin typeface="Calibri Light" panose="020F0302020204030204"/>
              </a:rPr>
              <a:t>(&gt; 3 years of age) is, often  related to overweight. </a:t>
            </a:r>
            <a:endParaRPr lang="en-GB" dirty="0">
              <a:solidFill>
                <a:srgbClr val="000000"/>
              </a:solidFill>
              <a:latin typeface="Calibri Light" panose="020F0302020204030204"/>
            </a:endParaRPr>
          </a:p>
        </p:txBody>
      </p:sp>
    </p:spTree>
    <p:extLst>
      <p:ext uri="{BB962C8B-B14F-4D97-AF65-F5344CB8AC3E}">
        <p14:creationId xmlns:p14="http://schemas.microsoft.com/office/powerpoint/2010/main" val="820962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Paediatric Use: cuff placement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I</a:t>
            </a:r>
            <a:r>
              <a:rPr lang="en-GB" sz="2000" b="1" kern="0" dirty="0" smtClean="0">
                <a:solidFill>
                  <a:srgbClr val="2E74B5"/>
                </a:solidFill>
                <a:latin typeface="Calibri Light" panose="020F0302020204030204" pitchFamily="34" charset="0"/>
                <a:cs typeface="Times New Roman" panose="02020603050405020304" pitchFamily="18" charset="0"/>
              </a:rPr>
              <a:t>nfant blood pressure machine</a:t>
            </a:r>
          </a:p>
        </p:txBody>
      </p:sp>
      <p:sp>
        <p:nvSpPr>
          <p:cNvPr id="3" name="Rechthoek 2"/>
          <p:cNvSpPr/>
          <p:nvPr/>
        </p:nvSpPr>
        <p:spPr>
          <a:xfrm>
            <a:off x="412130" y="1398898"/>
            <a:ext cx="5861670" cy="1754326"/>
          </a:xfrm>
          <a:prstGeom prst="rect">
            <a:avLst/>
          </a:prstGeom>
        </p:spPr>
        <p:txBody>
          <a:bodyPr wrap="square">
            <a:spAutoFit/>
          </a:bodyPr>
          <a:lstStyle/>
          <a:p>
            <a:r>
              <a:rPr lang="en-GB" b="1" dirty="0" smtClean="0">
                <a:solidFill>
                  <a:srgbClr val="7030A0"/>
                </a:solidFill>
                <a:latin typeface="+mj-lt"/>
              </a:rPr>
              <a:t>1: Select the </a:t>
            </a:r>
            <a:r>
              <a:rPr lang="en-GB" b="1" dirty="0">
                <a:solidFill>
                  <a:srgbClr val="7030A0"/>
                </a:solidFill>
                <a:latin typeface="+mj-lt"/>
              </a:rPr>
              <a:t>appropriate </a:t>
            </a:r>
            <a:r>
              <a:rPr lang="en-GB" b="1" dirty="0" smtClean="0">
                <a:solidFill>
                  <a:srgbClr val="7030A0"/>
                </a:solidFill>
                <a:latin typeface="+mj-lt"/>
              </a:rPr>
              <a:t>measurement site</a:t>
            </a:r>
          </a:p>
          <a:p>
            <a:r>
              <a:rPr lang="en-GB" dirty="0" smtClean="0">
                <a:latin typeface="+mj-lt"/>
              </a:rPr>
              <a:t>Typically</a:t>
            </a:r>
            <a:r>
              <a:rPr lang="en-GB" dirty="0">
                <a:latin typeface="+mj-lt"/>
              </a:rPr>
              <a:t>, </a:t>
            </a:r>
            <a:r>
              <a:rPr lang="en-GB" dirty="0" smtClean="0">
                <a:latin typeface="+mj-lt"/>
              </a:rPr>
              <a:t>the (right) </a:t>
            </a:r>
            <a:r>
              <a:rPr lang="en-GB" b="1" dirty="0">
                <a:solidFill>
                  <a:srgbClr val="7030A0"/>
                </a:solidFill>
                <a:latin typeface="+mj-lt"/>
              </a:rPr>
              <a:t>upper </a:t>
            </a:r>
            <a:r>
              <a:rPr lang="en-GB" b="1" dirty="0" smtClean="0">
                <a:solidFill>
                  <a:srgbClr val="7030A0"/>
                </a:solidFill>
                <a:latin typeface="+mj-lt"/>
              </a:rPr>
              <a:t>arm </a:t>
            </a:r>
            <a:r>
              <a:rPr lang="en-GB" dirty="0">
                <a:latin typeface="+mj-lt"/>
              </a:rPr>
              <a:t>is selected</a:t>
            </a:r>
            <a:r>
              <a:rPr lang="en-GB" dirty="0" smtClean="0">
                <a:latin typeface="+mj-lt"/>
              </a:rPr>
              <a:t>. </a:t>
            </a:r>
            <a:r>
              <a:rPr lang="en-GB" dirty="0">
                <a:latin typeface="+mj-lt"/>
              </a:rPr>
              <a:t>When the infant's clinical condition or other factors (e.g., intravenous lines or percutaneous catheters) prohibit use of the upper arm, reassess the optimum site. </a:t>
            </a:r>
            <a:r>
              <a:rPr lang="en-GB" dirty="0" smtClean="0">
                <a:latin typeface="+mj-lt"/>
              </a:rPr>
              <a:t>This is also dependent on the </a:t>
            </a:r>
            <a:r>
              <a:rPr lang="en-GB" dirty="0">
                <a:latin typeface="+mj-lt"/>
              </a:rPr>
              <a:t>infant's cardiovascular status </a:t>
            </a:r>
            <a:r>
              <a:rPr lang="en-GB" dirty="0" smtClean="0">
                <a:latin typeface="+mj-lt"/>
              </a:rPr>
              <a:t>and </a:t>
            </a:r>
            <a:r>
              <a:rPr lang="en-GB" dirty="0">
                <a:latin typeface="+mj-lt"/>
              </a:rPr>
              <a:t>infant </a:t>
            </a:r>
            <a:r>
              <a:rPr lang="en-GB" dirty="0" smtClean="0">
                <a:latin typeface="+mj-lt"/>
              </a:rPr>
              <a:t>comfort. </a:t>
            </a:r>
            <a:endParaRPr lang="en-GB" i="1" dirty="0">
              <a:latin typeface="+mj-lt"/>
            </a:endParaRPr>
          </a:p>
        </p:txBody>
      </p:sp>
      <p:sp>
        <p:nvSpPr>
          <p:cNvPr id="4" name="Rechthoek 3"/>
          <p:cNvSpPr/>
          <p:nvPr/>
        </p:nvSpPr>
        <p:spPr>
          <a:xfrm>
            <a:off x="412130" y="3601685"/>
            <a:ext cx="5285936" cy="2585323"/>
          </a:xfrm>
          <a:prstGeom prst="rect">
            <a:avLst/>
          </a:prstGeom>
        </p:spPr>
        <p:txBody>
          <a:bodyPr wrap="square">
            <a:spAutoFit/>
          </a:bodyPr>
          <a:lstStyle/>
          <a:p>
            <a:r>
              <a:rPr lang="en-GB" b="1" dirty="0" smtClean="0">
                <a:solidFill>
                  <a:srgbClr val="7030A0"/>
                </a:solidFill>
                <a:latin typeface="+mj-lt"/>
              </a:rPr>
              <a:t>2: Assess </a:t>
            </a:r>
            <a:r>
              <a:rPr lang="en-GB" b="1" dirty="0">
                <a:solidFill>
                  <a:srgbClr val="7030A0"/>
                </a:solidFill>
                <a:latin typeface="+mj-lt"/>
              </a:rPr>
              <a:t>the chosen </a:t>
            </a:r>
            <a:r>
              <a:rPr lang="en-GB" b="1" dirty="0" smtClean="0">
                <a:solidFill>
                  <a:srgbClr val="7030A0"/>
                </a:solidFill>
                <a:latin typeface="+mj-lt"/>
              </a:rPr>
              <a:t>extremity</a:t>
            </a:r>
          </a:p>
          <a:p>
            <a:r>
              <a:rPr lang="en-GB" dirty="0" smtClean="0">
                <a:latin typeface="+mj-lt"/>
              </a:rPr>
              <a:t>Do </a:t>
            </a:r>
            <a:r>
              <a:rPr lang="en-GB" dirty="0">
                <a:latin typeface="+mj-lt"/>
              </a:rPr>
              <a:t>not place the cuff on a limb being used for </a:t>
            </a:r>
            <a:r>
              <a:rPr lang="en-GB" b="1" dirty="0">
                <a:solidFill>
                  <a:srgbClr val="7030A0"/>
                </a:solidFill>
                <a:latin typeface="+mj-lt"/>
              </a:rPr>
              <a:t>intravenous or intra-arterial infusions </a:t>
            </a:r>
            <a:r>
              <a:rPr lang="en-GB" dirty="0">
                <a:latin typeface="+mj-lt"/>
              </a:rPr>
              <a:t>or any area </a:t>
            </a:r>
            <a:r>
              <a:rPr lang="en-GB" b="1" dirty="0">
                <a:solidFill>
                  <a:srgbClr val="7030A0"/>
                </a:solidFill>
                <a:latin typeface="+mj-lt"/>
              </a:rPr>
              <a:t>where circulation is potentially compromised</a:t>
            </a:r>
            <a:r>
              <a:rPr lang="en-GB" dirty="0">
                <a:latin typeface="+mj-lt"/>
              </a:rPr>
              <a:t>. Use care when placing the cuff on an extremity being used to monitor other vital sign parameters, such as </a:t>
            </a:r>
            <a:r>
              <a:rPr lang="en-GB" b="1" dirty="0">
                <a:solidFill>
                  <a:srgbClr val="7030A0"/>
                </a:solidFill>
                <a:latin typeface="+mj-lt"/>
              </a:rPr>
              <a:t>pulse oximetry</a:t>
            </a:r>
            <a:r>
              <a:rPr lang="en-GB" dirty="0">
                <a:latin typeface="+mj-lt"/>
              </a:rPr>
              <a:t>, which also uses a pulse for determination of values</a:t>
            </a:r>
            <a:r>
              <a:rPr lang="en-GB" dirty="0" smtClean="0">
                <a:latin typeface="+mj-lt"/>
              </a:rPr>
              <a:t>. </a:t>
            </a:r>
          </a:p>
          <a:p>
            <a:r>
              <a:rPr lang="en-GB" dirty="0" smtClean="0">
                <a:latin typeface="+mj-lt"/>
              </a:rPr>
              <a:t>Inspect </a:t>
            </a:r>
            <a:r>
              <a:rPr lang="en-GB" dirty="0">
                <a:latin typeface="+mj-lt"/>
              </a:rPr>
              <a:t>the infant's limb before applying the cuff. </a:t>
            </a:r>
            <a:r>
              <a:rPr lang="en-GB" dirty="0" smtClean="0">
                <a:latin typeface="+mj-lt"/>
              </a:rPr>
              <a:t> Do </a:t>
            </a:r>
            <a:r>
              <a:rPr lang="en-GB" dirty="0">
                <a:latin typeface="+mj-lt"/>
              </a:rPr>
              <a:t>not apply the cuff to </a:t>
            </a:r>
            <a:r>
              <a:rPr lang="en-GB" b="1" dirty="0" smtClean="0">
                <a:solidFill>
                  <a:srgbClr val="7030A0"/>
                </a:solidFill>
                <a:latin typeface="+mj-lt"/>
              </a:rPr>
              <a:t>injured </a:t>
            </a:r>
            <a:r>
              <a:rPr lang="en-GB" b="1" dirty="0">
                <a:solidFill>
                  <a:srgbClr val="7030A0"/>
                </a:solidFill>
                <a:latin typeface="+mj-lt"/>
              </a:rPr>
              <a:t>skin</a:t>
            </a:r>
            <a:r>
              <a:rPr lang="en-GB" b="1" dirty="0" smtClean="0">
                <a:solidFill>
                  <a:srgbClr val="7030A0"/>
                </a:solidFill>
                <a:latin typeface="+mj-lt"/>
              </a:rPr>
              <a:t>.</a:t>
            </a:r>
            <a:endParaRPr lang="en-GB" b="1" dirty="0">
              <a:solidFill>
                <a:srgbClr val="7030A0"/>
              </a:solidFill>
              <a:latin typeface="+mj-lt"/>
            </a:endParaRPr>
          </a:p>
        </p:txBody>
      </p:sp>
      <p:pic>
        <p:nvPicPr>
          <p:cNvPr id="6" name="Afbeelding 5"/>
          <p:cNvPicPr>
            <a:picLocks noChangeAspect="1"/>
          </p:cNvPicPr>
          <p:nvPr/>
        </p:nvPicPr>
        <p:blipFill>
          <a:blip r:embed="rId2"/>
          <a:stretch>
            <a:fillRect/>
          </a:stretch>
        </p:blipFill>
        <p:spPr>
          <a:xfrm>
            <a:off x="6762670" y="1547274"/>
            <a:ext cx="4639734" cy="4639734"/>
          </a:xfrm>
          <a:prstGeom prst="rect">
            <a:avLst/>
          </a:prstGeom>
        </p:spPr>
      </p:pic>
    </p:spTree>
    <p:extLst>
      <p:ext uri="{BB962C8B-B14F-4D97-AF65-F5344CB8AC3E}">
        <p14:creationId xmlns:p14="http://schemas.microsoft.com/office/powerpoint/2010/main" val="793512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Paediatric Use: cuff placement</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I</a:t>
            </a:r>
            <a:r>
              <a:rPr lang="en-GB" sz="2000" b="1" kern="0" dirty="0" smtClean="0">
                <a:solidFill>
                  <a:srgbClr val="2E74B5"/>
                </a:solidFill>
                <a:latin typeface="Calibri Light" panose="020F0302020204030204" pitchFamily="34" charset="0"/>
                <a:cs typeface="Times New Roman" panose="02020603050405020304" pitchFamily="18" charset="0"/>
              </a:rPr>
              <a:t>nfant blood pressure machine</a:t>
            </a:r>
          </a:p>
        </p:txBody>
      </p:sp>
      <p:sp>
        <p:nvSpPr>
          <p:cNvPr id="5" name="Rechthoek 4"/>
          <p:cNvSpPr/>
          <p:nvPr/>
        </p:nvSpPr>
        <p:spPr>
          <a:xfrm>
            <a:off x="467704" y="1418012"/>
            <a:ext cx="7411070" cy="1477328"/>
          </a:xfrm>
          <a:prstGeom prst="rect">
            <a:avLst/>
          </a:prstGeom>
        </p:spPr>
        <p:txBody>
          <a:bodyPr wrap="square">
            <a:spAutoFit/>
          </a:bodyPr>
          <a:lstStyle/>
          <a:p>
            <a:pPr lvl="0"/>
            <a:r>
              <a:rPr lang="en-GB" b="1" dirty="0" smtClean="0">
                <a:solidFill>
                  <a:srgbClr val="7030A0"/>
                </a:solidFill>
                <a:latin typeface="+mj-lt"/>
              </a:rPr>
              <a:t>3</a:t>
            </a:r>
            <a:r>
              <a:rPr lang="en-GB" b="1" dirty="0">
                <a:solidFill>
                  <a:srgbClr val="7030A0"/>
                </a:solidFill>
                <a:latin typeface="+mj-lt"/>
              </a:rPr>
              <a:t>: </a:t>
            </a:r>
            <a:r>
              <a:rPr lang="en-GB" b="1" dirty="0" smtClean="0">
                <a:solidFill>
                  <a:srgbClr val="7030A0"/>
                </a:solidFill>
                <a:latin typeface="+mj-lt"/>
              </a:rPr>
              <a:t>Select </a:t>
            </a:r>
            <a:r>
              <a:rPr lang="en-GB" b="1" dirty="0">
                <a:solidFill>
                  <a:srgbClr val="7030A0"/>
                </a:solidFill>
                <a:latin typeface="+mj-lt"/>
              </a:rPr>
              <a:t>the proper cuff </a:t>
            </a:r>
            <a:r>
              <a:rPr lang="en-GB" b="1" dirty="0" smtClean="0">
                <a:solidFill>
                  <a:srgbClr val="7030A0"/>
                </a:solidFill>
                <a:latin typeface="+mj-lt"/>
              </a:rPr>
              <a:t>size</a:t>
            </a:r>
            <a:endParaRPr lang="en-GB" dirty="0" smtClean="0">
              <a:solidFill>
                <a:srgbClr val="000000"/>
              </a:solidFill>
              <a:latin typeface="Calibri Light" panose="020F0302020204030204"/>
            </a:endParaRPr>
          </a:p>
          <a:p>
            <a:pPr lvl="0"/>
            <a:r>
              <a:rPr lang="en-GB" dirty="0">
                <a:solidFill>
                  <a:srgbClr val="000000"/>
                </a:solidFill>
                <a:latin typeface="Calibri Light" panose="020F0302020204030204"/>
              </a:rPr>
              <a:t>Adult-size cuffs are typically too large for </a:t>
            </a:r>
            <a:r>
              <a:rPr lang="en-GB" dirty="0" smtClean="0">
                <a:solidFill>
                  <a:srgbClr val="000000"/>
                </a:solidFill>
                <a:latin typeface="Calibri Light" panose="020F0302020204030204"/>
              </a:rPr>
              <a:t>children. </a:t>
            </a:r>
            <a:r>
              <a:rPr lang="en-GB" dirty="0">
                <a:solidFill>
                  <a:srgbClr val="000000"/>
                </a:solidFill>
                <a:latin typeface="Calibri Light" panose="020F0302020204030204"/>
              </a:rPr>
              <a:t>This is because they cover too much of the arm, resulting in skewed readings that might indicate a problem when none </a:t>
            </a:r>
            <a:r>
              <a:rPr lang="en-GB" dirty="0" smtClean="0">
                <a:solidFill>
                  <a:srgbClr val="000000"/>
                </a:solidFill>
                <a:latin typeface="Calibri Light" panose="020F0302020204030204"/>
              </a:rPr>
              <a:t>exists. The </a:t>
            </a:r>
            <a:r>
              <a:rPr lang="en-GB" dirty="0">
                <a:solidFill>
                  <a:srgbClr val="000000"/>
                </a:solidFill>
                <a:latin typeface="Calibri Light" panose="020F0302020204030204"/>
              </a:rPr>
              <a:t>most common mistake in cuff selection is choosing a cuff that is too small. </a:t>
            </a:r>
            <a:r>
              <a:rPr lang="en-GB" dirty="0" smtClean="0">
                <a:solidFill>
                  <a:srgbClr val="000000"/>
                </a:solidFill>
                <a:latin typeface="Calibri Light" panose="020F0302020204030204"/>
              </a:rPr>
              <a:t>This may </a:t>
            </a:r>
            <a:r>
              <a:rPr lang="en-GB" dirty="0">
                <a:solidFill>
                  <a:srgbClr val="000000"/>
                </a:solidFill>
                <a:latin typeface="Calibri Light" panose="020F0302020204030204"/>
              </a:rPr>
              <a:t>result </a:t>
            </a:r>
            <a:r>
              <a:rPr lang="en-GB" dirty="0" smtClean="0">
                <a:solidFill>
                  <a:srgbClr val="000000"/>
                </a:solidFill>
                <a:latin typeface="Calibri Light" panose="020F0302020204030204"/>
              </a:rPr>
              <a:t>in erroneously </a:t>
            </a:r>
            <a:r>
              <a:rPr lang="en-GB" dirty="0">
                <a:solidFill>
                  <a:srgbClr val="000000"/>
                </a:solidFill>
                <a:latin typeface="Calibri Light" panose="020F0302020204030204"/>
              </a:rPr>
              <a:t>high readings</a:t>
            </a:r>
            <a:r>
              <a:rPr lang="en-GB" dirty="0" smtClean="0">
                <a:solidFill>
                  <a:srgbClr val="000000"/>
                </a:solidFill>
                <a:latin typeface="Calibri Light" panose="020F0302020204030204"/>
              </a:rPr>
              <a:t>.</a:t>
            </a:r>
          </a:p>
        </p:txBody>
      </p:sp>
      <p:sp>
        <p:nvSpPr>
          <p:cNvPr id="7" name="Rechthoek 6"/>
          <p:cNvSpPr/>
          <p:nvPr/>
        </p:nvSpPr>
        <p:spPr>
          <a:xfrm>
            <a:off x="467704" y="2899575"/>
            <a:ext cx="7067629" cy="1200329"/>
          </a:xfrm>
          <a:prstGeom prst="rect">
            <a:avLst/>
          </a:prstGeom>
        </p:spPr>
        <p:txBody>
          <a:bodyPr wrap="square">
            <a:spAutoFit/>
          </a:bodyPr>
          <a:lstStyle/>
          <a:p>
            <a:r>
              <a:rPr lang="en-GB" dirty="0">
                <a:solidFill>
                  <a:srgbClr val="000000"/>
                </a:solidFill>
                <a:latin typeface="Calibri Light" panose="020F0302020204030204"/>
              </a:rPr>
              <a:t>To ensure the cuff size and fit are appropriate, measure the infant's limb circumference by placing a measuring tape around the midpoint of the </a:t>
            </a:r>
            <a:r>
              <a:rPr lang="en-GB" dirty="0" smtClean="0">
                <a:solidFill>
                  <a:srgbClr val="000000"/>
                </a:solidFill>
                <a:latin typeface="Calibri Light" panose="020F0302020204030204"/>
              </a:rPr>
              <a:t>limb.</a:t>
            </a:r>
            <a:r>
              <a:rPr lang="en-GB" dirty="0">
                <a:solidFill>
                  <a:srgbClr val="000000"/>
                </a:solidFill>
                <a:latin typeface="Calibri Light" panose="020F0302020204030204"/>
              </a:rPr>
              <a:t> Compare the infant's limb circumference to the circumference ranges marked on the cuff or its packaging. </a:t>
            </a:r>
          </a:p>
        </p:txBody>
      </p:sp>
      <p:sp>
        <p:nvSpPr>
          <p:cNvPr id="9" name="Rechthoek 8"/>
          <p:cNvSpPr/>
          <p:nvPr/>
        </p:nvSpPr>
        <p:spPr>
          <a:xfrm>
            <a:off x="569382" y="4524884"/>
            <a:ext cx="7279218" cy="1200329"/>
          </a:xfrm>
          <a:prstGeom prst="rect">
            <a:avLst/>
          </a:prstGeom>
        </p:spPr>
        <p:txBody>
          <a:bodyPr wrap="square">
            <a:spAutoFit/>
          </a:bodyPr>
          <a:lstStyle/>
          <a:p>
            <a:r>
              <a:rPr lang="en-GB" b="1" dirty="0">
                <a:solidFill>
                  <a:srgbClr val="7030A0"/>
                </a:solidFill>
                <a:latin typeface="+mj-lt"/>
              </a:rPr>
              <a:t>4: </a:t>
            </a:r>
            <a:r>
              <a:rPr lang="en-GB" b="1" dirty="0" smtClean="0">
                <a:solidFill>
                  <a:srgbClr val="7030A0"/>
                </a:solidFill>
                <a:latin typeface="+mj-lt"/>
              </a:rPr>
              <a:t>Apply the cuff </a:t>
            </a:r>
          </a:p>
          <a:p>
            <a:r>
              <a:rPr lang="en-GB" dirty="0" smtClean="0">
                <a:solidFill>
                  <a:srgbClr val="000000"/>
                </a:solidFill>
                <a:latin typeface="Calibri Light" panose="020F0302020204030204"/>
              </a:rPr>
              <a:t>Some </a:t>
            </a:r>
            <a:r>
              <a:rPr lang="en-GB" dirty="0">
                <a:solidFill>
                  <a:srgbClr val="000000"/>
                </a:solidFill>
                <a:latin typeface="Calibri Light" panose="020F0302020204030204"/>
              </a:rPr>
              <a:t>cuffs have </a:t>
            </a:r>
            <a:r>
              <a:rPr lang="en-GB" b="1" dirty="0">
                <a:solidFill>
                  <a:srgbClr val="7030A0"/>
                </a:solidFill>
                <a:latin typeface="Calibri Light" panose="020F0302020204030204"/>
              </a:rPr>
              <a:t>artery mark indicators </a:t>
            </a:r>
            <a:r>
              <a:rPr lang="en-GB" dirty="0">
                <a:solidFill>
                  <a:srgbClr val="000000"/>
                </a:solidFill>
                <a:latin typeface="Calibri Light" panose="020F0302020204030204"/>
              </a:rPr>
              <a:t>to guide placement. To apply the cuff with an artery mark, palpate the infant's artery and then place the cuff so that the artery is aligned with the mark</a:t>
            </a:r>
            <a:r>
              <a:rPr lang="en-GB" dirty="0" smtClean="0">
                <a:solidFill>
                  <a:srgbClr val="000000"/>
                </a:solidFill>
                <a:latin typeface="Calibri Light" panose="020F0302020204030204"/>
              </a:rPr>
              <a:t>.</a:t>
            </a:r>
            <a:r>
              <a:rPr lang="en-GB" dirty="0">
                <a:solidFill>
                  <a:srgbClr val="000000"/>
                </a:solidFill>
                <a:latin typeface="Calibri Light" panose="020F0302020204030204"/>
              </a:rPr>
              <a:t> </a:t>
            </a:r>
          </a:p>
        </p:txBody>
      </p:sp>
      <p:pic>
        <p:nvPicPr>
          <p:cNvPr id="12" name="Afbeelding 1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61866" y="3903132"/>
            <a:ext cx="3539067" cy="2286001"/>
          </a:xfrm>
          <a:prstGeom prst="rect">
            <a:avLst/>
          </a:prstGeom>
        </p:spPr>
      </p:pic>
      <p:pic>
        <p:nvPicPr>
          <p:cNvPr id="13" name="Afbeelding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61865" y="1472273"/>
            <a:ext cx="3539067" cy="2252133"/>
          </a:xfrm>
          <a:prstGeom prst="rect">
            <a:avLst/>
          </a:prstGeom>
        </p:spPr>
      </p:pic>
    </p:spTree>
    <p:extLst>
      <p:ext uri="{BB962C8B-B14F-4D97-AF65-F5344CB8AC3E}">
        <p14:creationId xmlns:p14="http://schemas.microsoft.com/office/powerpoint/2010/main" val="2523762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 Korotkoff sounds</a:t>
            </a: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hthoek 4"/>
          <p:cNvSpPr/>
          <p:nvPr/>
        </p:nvSpPr>
        <p:spPr>
          <a:xfrm>
            <a:off x="4961427" y="1311986"/>
            <a:ext cx="4809107" cy="2759602"/>
          </a:xfrm>
          <a:prstGeom prst="rect">
            <a:avLst/>
          </a:prstGeom>
        </p:spPr>
        <p:txBody>
          <a:bodyPr wrap="square">
            <a:spAutoFit/>
          </a:bodyPr>
          <a:lstStyle/>
          <a:p>
            <a:pPr>
              <a:lnSpc>
                <a:spcPct val="107000"/>
              </a:lnSpc>
              <a:spcAft>
                <a:spcPts val="0"/>
              </a:spcAft>
            </a:pPr>
            <a:r>
              <a:rPr lang="en-GB" dirty="0" smtClean="0">
                <a:latin typeface="+mj-lt"/>
                <a:ea typeface="Calibri" panose="020F0502020204030204" pitchFamily="34" charset="0"/>
                <a:cs typeface="Times New Roman" panose="02020603050405020304" pitchFamily="18" charset="0"/>
              </a:rPr>
              <a:t>The measurement of blood </a:t>
            </a:r>
            <a:r>
              <a:rPr lang="en-GB" dirty="0">
                <a:latin typeface="+mj-lt"/>
                <a:ea typeface="Calibri" panose="020F0502020204030204" pitchFamily="34" charset="0"/>
                <a:cs typeface="Times New Roman" panose="02020603050405020304" pitchFamily="18" charset="0"/>
              </a:rPr>
              <a:t>pressure is </a:t>
            </a:r>
            <a:r>
              <a:rPr lang="en-GB" dirty="0" smtClean="0">
                <a:latin typeface="+mj-lt"/>
                <a:ea typeface="Calibri" panose="020F0502020204030204" pitchFamily="34" charset="0"/>
                <a:cs typeface="Times New Roman" panose="02020603050405020304" pitchFamily="18" charset="0"/>
              </a:rPr>
              <a:t>done by </a:t>
            </a:r>
            <a:r>
              <a:rPr lang="en-GB" dirty="0">
                <a:latin typeface="+mj-lt"/>
                <a:ea typeface="Calibri" panose="020F0502020204030204" pitchFamily="34" charset="0"/>
                <a:cs typeface="Times New Roman" panose="02020603050405020304" pitchFamily="18" charset="0"/>
              </a:rPr>
              <a:t>occluding an artery in the upper arm with </a:t>
            </a:r>
            <a:r>
              <a:rPr lang="en-GB" dirty="0" smtClean="0">
                <a:latin typeface="+mj-lt"/>
                <a:ea typeface="Calibri" panose="020F0502020204030204" pitchFamily="34" charset="0"/>
                <a:cs typeface="Times New Roman" panose="02020603050405020304" pitchFamily="18" charset="0"/>
              </a:rPr>
              <a:t>an </a:t>
            </a:r>
            <a:r>
              <a:rPr lang="en-GB" b="1" dirty="0" smtClean="0">
                <a:solidFill>
                  <a:srgbClr val="7030A0"/>
                </a:solidFill>
                <a:latin typeface="+mj-lt"/>
                <a:ea typeface="Calibri" panose="020F0502020204030204" pitchFamily="34" charset="0"/>
                <a:cs typeface="Times New Roman" panose="02020603050405020304" pitchFamily="18" charset="0"/>
              </a:rPr>
              <a:t>inflatable </a:t>
            </a:r>
            <a:r>
              <a:rPr lang="en-GB" b="1" dirty="0">
                <a:solidFill>
                  <a:srgbClr val="7030A0"/>
                </a:solidFill>
                <a:latin typeface="+mj-lt"/>
                <a:ea typeface="Calibri" panose="020F0502020204030204" pitchFamily="34" charset="0"/>
                <a:cs typeface="Times New Roman" panose="02020603050405020304" pitchFamily="18" charset="0"/>
              </a:rPr>
              <a:t>cuff </a:t>
            </a:r>
            <a:r>
              <a:rPr lang="en-GB" dirty="0">
                <a:latin typeface="+mj-lt"/>
                <a:ea typeface="Calibri" panose="020F0502020204030204" pitchFamily="34" charset="0"/>
                <a:cs typeface="Times New Roman" panose="02020603050405020304" pitchFamily="18" charset="0"/>
              </a:rPr>
              <a:t>that is connected to a </a:t>
            </a:r>
            <a:r>
              <a:rPr lang="en-GB" dirty="0" smtClean="0">
                <a:latin typeface="+mj-lt"/>
                <a:ea typeface="Calibri" panose="020F0502020204030204" pitchFamily="34" charset="0"/>
                <a:cs typeface="Times New Roman" panose="02020603050405020304" pitchFamily="18" charset="0"/>
              </a:rPr>
              <a:t>(mercury) </a:t>
            </a:r>
            <a:r>
              <a:rPr lang="en-GB" dirty="0">
                <a:latin typeface="+mj-lt"/>
                <a:ea typeface="Calibri" panose="020F0502020204030204" pitchFamily="34" charset="0"/>
                <a:cs typeface="Times New Roman" panose="02020603050405020304" pitchFamily="18" charset="0"/>
              </a:rPr>
              <a:t>manometer. A stethoscope is used to listen for the </a:t>
            </a:r>
            <a:r>
              <a:rPr lang="en-GB" b="1" dirty="0">
                <a:solidFill>
                  <a:srgbClr val="7030A0"/>
                </a:solidFill>
                <a:latin typeface="+mj-lt"/>
                <a:ea typeface="Calibri" panose="020F0502020204030204" pitchFamily="34" charset="0"/>
                <a:cs typeface="Times New Roman" panose="02020603050405020304" pitchFamily="18" charset="0"/>
              </a:rPr>
              <a:t>Korotkoff’s sounds </a:t>
            </a:r>
            <a:r>
              <a:rPr lang="en-GB" dirty="0">
                <a:latin typeface="+mj-lt"/>
                <a:ea typeface="Calibri" panose="020F0502020204030204" pitchFamily="34" charset="0"/>
                <a:cs typeface="Times New Roman" panose="02020603050405020304" pitchFamily="18" charset="0"/>
              </a:rPr>
              <a:t>as the blood flows. </a:t>
            </a:r>
            <a:endParaRPr lang="en-GB" dirty="0" smtClean="0">
              <a:latin typeface="+mj-l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The </a:t>
            </a:r>
            <a:r>
              <a:rPr lang="en-GB" dirty="0">
                <a:latin typeface="+mj-lt"/>
                <a:ea typeface="Calibri" panose="020F0502020204030204" pitchFamily="34" charset="0"/>
                <a:cs typeface="Times New Roman" panose="02020603050405020304" pitchFamily="18" charset="0"/>
              </a:rPr>
              <a:t>first sound is heard as the pressure in the cuff </a:t>
            </a:r>
            <a:r>
              <a:rPr lang="en-GB" dirty="0" smtClean="0">
                <a:latin typeface="+mj-lt"/>
                <a:ea typeface="Calibri" panose="020F0502020204030204" pitchFamily="34" charset="0"/>
                <a:cs typeface="Times New Roman" panose="02020603050405020304" pitchFamily="18" charset="0"/>
              </a:rPr>
              <a:t>goes below </a:t>
            </a:r>
            <a:r>
              <a:rPr lang="en-GB" dirty="0">
                <a:latin typeface="+mj-lt"/>
                <a:ea typeface="Calibri" panose="020F0502020204030204" pitchFamily="34" charset="0"/>
                <a:cs typeface="Times New Roman" panose="02020603050405020304" pitchFamily="18" charset="0"/>
              </a:rPr>
              <a:t>the systolic </a:t>
            </a:r>
            <a:r>
              <a:rPr lang="en-GB" dirty="0" smtClean="0">
                <a:latin typeface="+mj-lt"/>
                <a:ea typeface="Calibri" panose="020F0502020204030204" pitchFamily="34" charset="0"/>
                <a:cs typeface="Times New Roman" panose="02020603050405020304" pitchFamily="18" charset="0"/>
              </a:rPr>
              <a:t>blood pressure</a:t>
            </a:r>
            <a:r>
              <a:rPr lang="en-GB" dirty="0">
                <a:latin typeface="+mj-lt"/>
                <a:ea typeface="Calibri" panose="020F0502020204030204" pitchFamily="34" charset="0"/>
                <a:cs typeface="Times New Roman" panose="02020603050405020304" pitchFamily="18" charset="0"/>
              </a:rPr>
              <a:t>. </a:t>
            </a:r>
            <a:endParaRPr lang="en-GB" dirty="0" smtClean="0">
              <a:latin typeface="+mj-l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The </a:t>
            </a:r>
            <a:r>
              <a:rPr lang="en-GB" dirty="0">
                <a:latin typeface="+mj-lt"/>
                <a:ea typeface="Calibri" panose="020F0502020204030204" pitchFamily="34" charset="0"/>
                <a:cs typeface="Times New Roman" panose="02020603050405020304" pitchFamily="18" charset="0"/>
              </a:rPr>
              <a:t>last sound is heard as the pressure in the cuff </a:t>
            </a:r>
            <a:r>
              <a:rPr lang="en-GB" dirty="0" smtClean="0">
                <a:latin typeface="+mj-lt"/>
                <a:ea typeface="Calibri" panose="020F0502020204030204" pitchFamily="34" charset="0"/>
                <a:cs typeface="Times New Roman" panose="02020603050405020304" pitchFamily="18" charset="0"/>
              </a:rPr>
              <a:t>goes below </a:t>
            </a:r>
            <a:r>
              <a:rPr lang="en-GB" dirty="0">
                <a:latin typeface="+mj-lt"/>
                <a:ea typeface="Calibri" panose="020F0502020204030204" pitchFamily="34" charset="0"/>
                <a:cs typeface="Times New Roman" panose="02020603050405020304" pitchFamily="18" charset="0"/>
              </a:rPr>
              <a:t>the diastolic </a:t>
            </a:r>
            <a:r>
              <a:rPr lang="en-GB" dirty="0" smtClean="0">
                <a:latin typeface="+mj-lt"/>
                <a:ea typeface="Calibri" panose="020F0502020204030204" pitchFamily="34" charset="0"/>
                <a:cs typeface="Times New Roman" panose="02020603050405020304" pitchFamily="18" charset="0"/>
              </a:rPr>
              <a:t>blood pressure</a:t>
            </a:r>
            <a:r>
              <a:rPr lang="en-GB" dirty="0">
                <a:latin typeface="+mj-lt"/>
                <a:ea typeface="Calibri" panose="020F0502020204030204" pitchFamily="34" charset="0"/>
                <a:cs typeface="Times New Roman" panose="02020603050405020304" pitchFamily="18" charset="0"/>
              </a:rPr>
              <a:t>.</a:t>
            </a:r>
            <a:endParaRPr lang="en-GB" dirty="0">
              <a:effectLst/>
              <a:latin typeface="+mj-lt"/>
              <a:ea typeface="Calibri" panose="020F0502020204030204" pitchFamily="34" charset="0"/>
              <a:cs typeface="Times New Roman" panose="02020603050405020304" pitchFamily="18" charset="0"/>
            </a:endParaRP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 name="Afbeelding 9"/>
          <p:cNvPicPr>
            <a:picLocks noChangeAspect="1"/>
          </p:cNvPicPr>
          <p:nvPr/>
        </p:nvPicPr>
        <p:blipFill>
          <a:blip r:embed="rId2"/>
          <a:stretch>
            <a:fillRect/>
          </a:stretch>
        </p:blipFill>
        <p:spPr>
          <a:xfrm>
            <a:off x="213784" y="1433003"/>
            <a:ext cx="4491090" cy="4112154"/>
          </a:xfrm>
          <a:prstGeom prst="rect">
            <a:avLst/>
          </a:prstGeom>
        </p:spPr>
      </p:pic>
      <p:pic>
        <p:nvPicPr>
          <p:cNvPr id="15" name="Afbeelding 14"/>
          <p:cNvPicPr>
            <a:picLocks noChangeAspect="1"/>
          </p:cNvPicPr>
          <p:nvPr/>
        </p:nvPicPr>
        <p:blipFill>
          <a:blip r:embed="rId3"/>
          <a:stretch>
            <a:fillRect/>
          </a:stretch>
        </p:blipFill>
        <p:spPr>
          <a:xfrm>
            <a:off x="9848982" y="1469377"/>
            <a:ext cx="2220161" cy="2444820"/>
          </a:xfrm>
          <a:prstGeom prst="rect">
            <a:avLst/>
          </a:prstGeom>
        </p:spPr>
      </p:pic>
      <p:sp>
        <p:nvSpPr>
          <p:cNvPr id="22" name="Rechthoek 21"/>
          <p:cNvSpPr/>
          <p:nvPr/>
        </p:nvSpPr>
        <p:spPr>
          <a:xfrm>
            <a:off x="4961426" y="4121074"/>
            <a:ext cx="6290773" cy="685059"/>
          </a:xfrm>
          <a:prstGeom prst="rect">
            <a:avLst/>
          </a:prstGeom>
        </p:spPr>
        <p:txBody>
          <a:bodyPr wrap="square">
            <a:spAutoFit/>
          </a:bodyPr>
          <a:lstStyle/>
          <a:p>
            <a:pPr lvl="0">
              <a:lnSpc>
                <a:spcPct val="107000"/>
              </a:lnSpc>
              <a:spcBef>
                <a:spcPts val="600"/>
              </a:spcBef>
              <a:spcAft>
                <a:spcPts val="600"/>
              </a:spcAft>
            </a:pPr>
            <a:r>
              <a:rPr lang="en-GB" dirty="0">
                <a:solidFill>
                  <a:srgbClr val="252525"/>
                </a:solidFill>
                <a:latin typeface="+mj-lt"/>
                <a:ea typeface="Times New Roman" panose="02020603050405020304" pitchFamily="18" charset="0"/>
                <a:cs typeface="Times New Roman" panose="02020603050405020304" pitchFamily="18" charset="0"/>
              </a:rPr>
              <a:t>The </a:t>
            </a:r>
            <a:r>
              <a:rPr lang="en-GB" dirty="0" smtClean="0">
                <a:solidFill>
                  <a:srgbClr val="252525"/>
                </a:solidFill>
                <a:latin typeface="+mj-lt"/>
                <a:ea typeface="Times New Roman" panose="02020603050405020304" pitchFamily="18" charset="0"/>
                <a:cs typeface="Times New Roman" panose="02020603050405020304" pitchFamily="18" charset="0"/>
              </a:rPr>
              <a:t>usual unit of measurement of </a:t>
            </a:r>
            <a:r>
              <a:rPr lang="en-GB" dirty="0">
                <a:solidFill>
                  <a:srgbClr val="252525"/>
                </a:solidFill>
                <a:latin typeface="+mj-lt"/>
                <a:ea typeface="Times New Roman" panose="02020603050405020304" pitchFamily="18" charset="0"/>
                <a:cs typeface="Times New Roman" panose="02020603050405020304" pitchFamily="18" charset="0"/>
              </a:rPr>
              <a:t>blood pressure is </a:t>
            </a:r>
            <a:r>
              <a:rPr lang="en-GB" dirty="0" smtClean="0">
                <a:solidFill>
                  <a:srgbClr val="252525"/>
                </a:solidFill>
                <a:latin typeface="+mj-lt"/>
                <a:ea typeface="Times New Roman" panose="02020603050405020304" pitchFamily="18" charset="0"/>
                <a:cs typeface="Times New Roman" panose="02020603050405020304" pitchFamily="18" charset="0"/>
              </a:rPr>
              <a:t>millimetres </a:t>
            </a:r>
            <a:r>
              <a:rPr lang="en-GB" dirty="0">
                <a:solidFill>
                  <a:srgbClr val="252525"/>
                </a:solidFill>
                <a:latin typeface="+mj-lt"/>
                <a:ea typeface="Times New Roman" panose="02020603050405020304" pitchFamily="18" charset="0"/>
                <a:cs typeface="Times New Roman" panose="02020603050405020304" pitchFamily="18" charset="0"/>
              </a:rPr>
              <a:t>of mercury (mmHg</a:t>
            </a:r>
            <a:r>
              <a:rPr lang="en-GB" dirty="0" smtClean="0">
                <a:solidFill>
                  <a:srgbClr val="252525"/>
                </a:solidFill>
                <a:latin typeface="+mj-lt"/>
                <a:ea typeface="Times New Roman" panose="02020603050405020304" pitchFamily="18" charset="0"/>
                <a:cs typeface="Times New Roman" panose="02020603050405020304" pitchFamily="18" charset="0"/>
              </a:rPr>
              <a:t>): </a:t>
            </a:r>
            <a:r>
              <a:rPr lang="en-GB" b="1" dirty="0" smtClean="0">
                <a:solidFill>
                  <a:srgbClr val="7030A0"/>
                </a:solidFill>
                <a:latin typeface="Calibri Light" panose="020F0302020204030204"/>
                <a:ea typeface="Times New Roman" panose="02020603050405020304" pitchFamily="18" charset="0"/>
                <a:cs typeface="Times New Roman" panose="02020603050405020304" pitchFamily="18" charset="0"/>
              </a:rPr>
              <a:t> </a:t>
            </a:r>
            <a:r>
              <a:rPr lang="en-GB" b="1" dirty="0">
                <a:solidFill>
                  <a:srgbClr val="7030A0"/>
                </a:solidFill>
                <a:latin typeface="Calibri Light" panose="020F0302020204030204"/>
                <a:ea typeface="Times New Roman" panose="02020603050405020304" pitchFamily="18" charset="0"/>
                <a:cs typeface="Times New Roman" panose="02020603050405020304" pitchFamily="18" charset="0"/>
              </a:rPr>
              <a:t>1 mmHg = 13.55 </a:t>
            </a:r>
            <a:r>
              <a:rPr lang="en-GB" b="1" dirty="0" smtClean="0">
                <a:solidFill>
                  <a:srgbClr val="7030A0"/>
                </a:solidFill>
                <a:latin typeface="Calibri Light" panose="020F0302020204030204"/>
                <a:ea typeface="Times New Roman" panose="02020603050405020304" pitchFamily="18" charset="0"/>
                <a:cs typeface="Times New Roman" panose="02020603050405020304" pitchFamily="18" charset="0"/>
              </a:rPr>
              <a:t>mmH</a:t>
            </a:r>
            <a:r>
              <a:rPr lang="en-GB" b="1" baseline="-25000" dirty="0" smtClean="0">
                <a:solidFill>
                  <a:srgbClr val="7030A0"/>
                </a:solidFill>
                <a:latin typeface="Calibri Light" panose="020F0302020204030204"/>
                <a:ea typeface="Times New Roman" panose="02020603050405020304" pitchFamily="18" charset="0"/>
                <a:cs typeface="Times New Roman" panose="02020603050405020304" pitchFamily="18" charset="0"/>
              </a:rPr>
              <a:t>2</a:t>
            </a:r>
            <a:r>
              <a:rPr lang="en-GB" b="1" dirty="0" smtClean="0">
                <a:solidFill>
                  <a:srgbClr val="7030A0"/>
                </a:solidFill>
                <a:latin typeface="Calibri Light" panose="020F0302020204030204"/>
                <a:ea typeface="Times New Roman" panose="02020603050405020304" pitchFamily="18" charset="0"/>
                <a:cs typeface="Times New Roman" panose="02020603050405020304" pitchFamily="18" charset="0"/>
              </a:rPr>
              <a:t>O</a:t>
            </a:r>
            <a:endParaRPr lang="en-GB" b="1" dirty="0">
              <a:solidFill>
                <a:srgbClr val="7030A0"/>
              </a:solidFill>
              <a:latin typeface="Calibri Light" panose="020F0302020204030204"/>
              <a:ea typeface="Times New Roman" panose="02020603050405020304" pitchFamily="18" charset="0"/>
              <a:cs typeface="Times New Roman" panose="02020603050405020304" pitchFamily="18" charset="0"/>
            </a:endParaRPr>
          </a:p>
        </p:txBody>
      </p:sp>
      <p:sp>
        <p:nvSpPr>
          <p:cNvPr id="12" name="Tekstvak 11"/>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4" name="Rechthoek 3"/>
          <p:cNvSpPr/>
          <p:nvPr/>
        </p:nvSpPr>
        <p:spPr>
          <a:xfrm>
            <a:off x="4961426" y="4923008"/>
            <a:ext cx="6697133" cy="1341586"/>
          </a:xfrm>
          <a:prstGeom prst="rect">
            <a:avLst/>
          </a:prstGeom>
        </p:spPr>
        <p:txBody>
          <a:bodyPr wrap="square">
            <a:spAutoFit/>
          </a:bodyPr>
          <a:lstStyle/>
          <a:p>
            <a:pPr lvl="0">
              <a:lnSpc>
                <a:spcPct val="107000"/>
              </a:lnSpc>
              <a:spcAft>
                <a:spcPts val="600"/>
              </a:spcAft>
            </a:pPr>
            <a:r>
              <a:rPr lang="en-GB" b="1" dirty="0" smtClean="0">
                <a:solidFill>
                  <a:srgbClr val="7030A0"/>
                </a:solidFill>
                <a:latin typeface="+mj-lt"/>
                <a:ea typeface="Times New Roman" panose="02020603050405020304" pitchFamily="18" charset="0"/>
                <a:cs typeface="Times New Roman" panose="02020603050405020304" pitchFamily="18" charset="0"/>
              </a:rPr>
              <a:t>200 </a:t>
            </a:r>
            <a:r>
              <a:rPr lang="en-GB" b="1" dirty="0">
                <a:solidFill>
                  <a:srgbClr val="7030A0"/>
                </a:solidFill>
                <a:latin typeface="+mj-lt"/>
                <a:ea typeface="Times New Roman" panose="02020603050405020304" pitchFamily="18" charset="0"/>
                <a:cs typeface="Times New Roman" panose="02020603050405020304" pitchFamily="18" charset="0"/>
              </a:rPr>
              <a:t>mmHg </a:t>
            </a:r>
            <a:r>
              <a:rPr lang="en-GB" dirty="0">
                <a:solidFill>
                  <a:srgbClr val="252525"/>
                </a:solidFill>
                <a:latin typeface="+mj-lt"/>
                <a:ea typeface="Times New Roman" panose="02020603050405020304" pitchFamily="18" charset="0"/>
                <a:cs typeface="Times New Roman" panose="02020603050405020304" pitchFamily="18" charset="0"/>
              </a:rPr>
              <a:t>= 200 x 13.55 = </a:t>
            </a:r>
            <a:r>
              <a:rPr lang="en-GB" dirty="0" smtClean="0">
                <a:solidFill>
                  <a:srgbClr val="252525"/>
                </a:solidFill>
                <a:latin typeface="+mj-lt"/>
                <a:ea typeface="Times New Roman" panose="02020603050405020304" pitchFamily="18" charset="0"/>
                <a:cs typeface="Times New Roman" panose="02020603050405020304" pitchFamily="18" charset="0"/>
              </a:rPr>
              <a:t>2,710 mmH</a:t>
            </a:r>
            <a:r>
              <a:rPr lang="en-GB" baseline="-25000" dirty="0" smtClean="0">
                <a:solidFill>
                  <a:srgbClr val="252525"/>
                </a:solidFill>
                <a:latin typeface="+mj-lt"/>
                <a:ea typeface="Times New Roman" panose="02020603050405020304" pitchFamily="18" charset="0"/>
                <a:cs typeface="Times New Roman" panose="02020603050405020304" pitchFamily="18" charset="0"/>
              </a:rPr>
              <a:t>2</a:t>
            </a:r>
            <a:r>
              <a:rPr lang="en-GB" dirty="0" smtClean="0">
                <a:solidFill>
                  <a:srgbClr val="252525"/>
                </a:solidFill>
                <a:latin typeface="+mj-lt"/>
                <a:ea typeface="Times New Roman" panose="02020603050405020304" pitchFamily="18" charset="0"/>
                <a:cs typeface="Times New Roman" panose="02020603050405020304" pitchFamily="18" charset="0"/>
              </a:rPr>
              <a:t>O = </a:t>
            </a:r>
            <a:r>
              <a:rPr lang="en-GB" b="1" dirty="0" smtClean="0">
                <a:solidFill>
                  <a:srgbClr val="7030A0"/>
                </a:solidFill>
                <a:latin typeface="+mj-lt"/>
                <a:ea typeface="Times New Roman" panose="02020603050405020304" pitchFamily="18" charset="0"/>
                <a:cs typeface="Times New Roman" panose="02020603050405020304" pitchFamily="18" charset="0"/>
              </a:rPr>
              <a:t>2.7 meter H</a:t>
            </a:r>
            <a:r>
              <a:rPr lang="en-GB" b="1" baseline="-25000" dirty="0" smtClean="0">
                <a:solidFill>
                  <a:srgbClr val="7030A0"/>
                </a:solidFill>
                <a:latin typeface="+mj-lt"/>
                <a:ea typeface="Times New Roman" panose="02020603050405020304" pitchFamily="18" charset="0"/>
                <a:cs typeface="Times New Roman" panose="02020603050405020304" pitchFamily="18" charset="0"/>
              </a:rPr>
              <a:t>2</a:t>
            </a:r>
            <a:r>
              <a:rPr lang="en-GB" b="1" dirty="0" smtClean="0">
                <a:solidFill>
                  <a:srgbClr val="7030A0"/>
                </a:solidFill>
                <a:latin typeface="+mj-lt"/>
                <a:ea typeface="Times New Roman" panose="02020603050405020304" pitchFamily="18" charset="0"/>
                <a:cs typeface="Times New Roman" panose="02020603050405020304" pitchFamily="18" charset="0"/>
              </a:rPr>
              <a:t>O</a:t>
            </a:r>
          </a:p>
          <a:p>
            <a:pPr lvl="0">
              <a:lnSpc>
                <a:spcPct val="107000"/>
              </a:lnSpc>
              <a:spcAft>
                <a:spcPts val="600"/>
              </a:spcAft>
            </a:pPr>
            <a:r>
              <a:rPr lang="en-GB" dirty="0" smtClean="0">
                <a:solidFill>
                  <a:srgbClr val="252525"/>
                </a:solidFill>
                <a:latin typeface="+mj-lt"/>
                <a:ea typeface="Times New Roman" panose="02020603050405020304" pitchFamily="18" charset="0"/>
                <a:cs typeface="Times New Roman" panose="02020603050405020304" pitchFamily="18" charset="0"/>
              </a:rPr>
              <a:t>Therefore mercury , rather than water, is used in mercury manometer: a water column would need to be very high to be useful for </a:t>
            </a:r>
            <a:r>
              <a:rPr lang="en-GB" dirty="0" err="1" smtClean="0">
                <a:solidFill>
                  <a:srgbClr val="252525"/>
                </a:solidFill>
                <a:latin typeface="+mj-lt"/>
                <a:ea typeface="Times New Roman" panose="02020603050405020304" pitchFamily="18" charset="0"/>
                <a:cs typeface="Times New Roman" panose="02020603050405020304" pitchFamily="18" charset="0"/>
              </a:rPr>
              <a:t>bloodpressure</a:t>
            </a:r>
            <a:r>
              <a:rPr lang="en-GB" dirty="0" smtClean="0">
                <a:solidFill>
                  <a:srgbClr val="252525"/>
                </a:solidFill>
                <a:latin typeface="+mj-lt"/>
                <a:ea typeface="Times New Roman" panose="02020603050405020304" pitchFamily="18" charset="0"/>
                <a:cs typeface="Times New Roman" panose="02020603050405020304" pitchFamily="18" charset="0"/>
              </a:rPr>
              <a:t> measurements.</a:t>
            </a:r>
            <a:endParaRPr lang="en-GB" dirty="0">
              <a:solidFill>
                <a:srgbClr val="252525"/>
              </a:solidFill>
              <a:latin typeface="+mj-lt"/>
              <a:ea typeface="Times New Roman" panose="02020603050405020304" pitchFamily="18" charset="0"/>
              <a:cs typeface="Times New Roman" panose="02020603050405020304" pitchFamily="18" charset="0"/>
            </a:endParaRPr>
          </a:p>
        </p:txBody>
      </p:sp>
      <p:sp>
        <p:nvSpPr>
          <p:cNvPr id="13"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I</a:t>
            </a:r>
            <a:r>
              <a:rPr lang="en-GB" sz="2000" b="1" kern="0" dirty="0" smtClean="0">
                <a:solidFill>
                  <a:srgbClr val="2E74B5"/>
                </a:solidFill>
                <a:latin typeface="Calibri Light" panose="020F0302020204030204" pitchFamily="34" charset="0"/>
                <a:cs typeface="Times New Roman" panose="02020603050405020304" pitchFamily="18" charset="0"/>
              </a:rPr>
              <a:t>nfant blood pressure machine</a:t>
            </a:r>
          </a:p>
        </p:txBody>
      </p:sp>
    </p:spTree>
    <p:extLst>
      <p:ext uri="{BB962C8B-B14F-4D97-AF65-F5344CB8AC3E}">
        <p14:creationId xmlns:p14="http://schemas.microsoft.com/office/powerpoint/2010/main" val="86001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7374467" y="1488978"/>
            <a:ext cx="4577291" cy="4577291"/>
          </a:xfrm>
          <a:prstGeom prst="rect">
            <a:avLst/>
          </a:prstGeom>
        </p:spPr>
      </p:pic>
      <p:sp>
        <p:nvSpPr>
          <p:cNvPr id="2" name="Titel 1"/>
          <p:cNvSpPr>
            <a:spLocks noGrp="1"/>
          </p:cNvSpPr>
          <p:nvPr>
            <p:ph type="title" idx="4294967295"/>
          </p:nvPr>
        </p:nvSpPr>
        <p:spPr>
          <a:xfrm>
            <a:off x="476250" y="440796"/>
            <a:ext cx="11010900" cy="673629"/>
          </a:xfrm>
        </p:spPr>
        <p:txBody>
          <a:bodyPr>
            <a:no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Mercury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blood pressure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hthoek 4"/>
          <p:cNvSpPr/>
          <p:nvPr/>
        </p:nvSpPr>
        <p:spPr>
          <a:xfrm>
            <a:off x="673064" y="2299264"/>
            <a:ext cx="7438002" cy="1846659"/>
          </a:xfrm>
          <a:prstGeom prst="rect">
            <a:avLst/>
          </a:prstGeom>
        </p:spPr>
        <p:txBody>
          <a:bodyPr wrap="square">
            <a:spAutoFit/>
          </a:bodyPr>
          <a:lstStyle/>
          <a:p>
            <a:r>
              <a:rPr lang="en-GB" sz="2000" dirty="0">
                <a:latin typeface="+mj-lt"/>
                <a:ea typeface="Calibri" panose="020F0502020204030204" pitchFamily="34" charset="0"/>
                <a:cs typeface="Times New Roman" panose="02020603050405020304" pitchFamily="18" charset="0"/>
              </a:rPr>
              <a:t>To measure the pressure in the cuff, a </a:t>
            </a:r>
            <a:r>
              <a:rPr lang="en-GB" sz="2000" b="1" dirty="0">
                <a:solidFill>
                  <a:srgbClr val="7030A0"/>
                </a:solidFill>
                <a:latin typeface="+mj-lt"/>
                <a:ea typeface="Calibri" panose="020F0502020204030204" pitchFamily="34" charset="0"/>
                <a:cs typeface="Times New Roman" panose="02020603050405020304" pitchFamily="18" charset="0"/>
              </a:rPr>
              <a:t>mercury manometer </a:t>
            </a:r>
            <a:r>
              <a:rPr lang="en-GB" sz="2000" dirty="0" smtClean="0">
                <a:latin typeface="+mj-lt"/>
                <a:ea typeface="Calibri" panose="020F0502020204030204" pitchFamily="34" charset="0"/>
                <a:cs typeface="Times New Roman" panose="02020603050405020304" pitchFamily="18" charset="0"/>
              </a:rPr>
              <a:t>can be used</a:t>
            </a:r>
            <a:r>
              <a:rPr lang="en-GB" sz="2000" dirty="0">
                <a:latin typeface="+mj-lt"/>
                <a:ea typeface="Calibri" panose="020F0502020204030204" pitchFamily="34" charset="0"/>
                <a:cs typeface="Times New Roman" panose="02020603050405020304" pitchFamily="18" charset="0"/>
              </a:rPr>
              <a:t>. A plastic or glass column with graduations from 0 to 300 mm is connected to the cuff via latex or rubber tubing. The tube is filled with mercury. The pressure reading is </a:t>
            </a:r>
            <a:r>
              <a:rPr lang="en-GB" sz="2000" b="1" dirty="0">
                <a:solidFill>
                  <a:srgbClr val="7030A0"/>
                </a:solidFill>
                <a:latin typeface="+mj-lt"/>
                <a:ea typeface="Calibri" panose="020F0502020204030204" pitchFamily="34" charset="0"/>
                <a:cs typeface="Times New Roman" panose="02020603050405020304" pitchFamily="18" charset="0"/>
              </a:rPr>
              <a:t>the height of the mercury column</a:t>
            </a:r>
            <a:r>
              <a:rPr lang="en-GB" sz="2000" dirty="0">
                <a:latin typeface="+mj-lt"/>
                <a:ea typeface="Calibri" panose="020F0502020204030204" pitchFamily="34" charset="0"/>
                <a:cs typeface="Times New Roman" panose="02020603050405020304" pitchFamily="18" charset="0"/>
              </a:rPr>
              <a:t>. </a:t>
            </a:r>
            <a:endParaRPr lang="en-GB" sz="2000" dirty="0" smtClean="0">
              <a:latin typeface="+mj-lt"/>
              <a:ea typeface="Calibri" panose="020F0502020204030204" pitchFamily="34" charset="0"/>
              <a:cs typeface="Times New Roman" panose="02020603050405020304" pitchFamily="18" charset="0"/>
            </a:endParaRPr>
          </a:p>
          <a:p>
            <a:endParaRPr lang="en-GB" sz="1050" dirty="0" smtClean="0">
              <a:latin typeface="+mj-lt"/>
              <a:ea typeface="Calibri" panose="020F0502020204030204" pitchFamily="34" charset="0"/>
              <a:cs typeface="Times New Roman" panose="02020603050405020304" pitchFamily="18" charset="0"/>
            </a:endParaRPr>
          </a:p>
          <a:p>
            <a:r>
              <a:rPr lang="en-GB" sz="2000" dirty="0">
                <a:latin typeface="+mj-lt"/>
                <a:ea typeface="Calibri" panose="020F0502020204030204" pitchFamily="34" charset="0"/>
                <a:cs typeface="Times New Roman" panose="02020603050405020304" pitchFamily="18" charset="0"/>
              </a:rPr>
              <a:t>To get accurate readings the tube must be </a:t>
            </a:r>
            <a:r>
              <a:rPr lang="en-GB" sz="2000" dirty="0" smtClean="0">
                <a:latin typeface="+mj-lt"/>
                <a:ea typeface="Calibri" panose="020F0502020204030204" pitchFamily="34" charset="0"/>
                <a:cs typeface="Times New Roman" panose="02020603050405020304" pitchFamily="18" charset="0"/>
              </a:rPr>
              <a:t>kept </a:t>
            </a:r>
            <a:r>
              <a:rPr lang="en-GB" sz="2000" dirty="0">
                <a:latin typeface="+mj-lt"/>
                <a:ea typeface="Calibri" panose="020F0502020204030204" pitchFamily="34" charset="0"/>
                <a:cs typeface="Times New Roman" panose="02020603050405020304" pitchFamily="18" charset="0"/>
              </a:rPr>
              <a:t>vertical.</a:t>
            </a:r>
          </a:p>
        </p:txBody>
      </p:sp>
      <p:sp>
        <p:nvSpPr>
          <p:cNvPr id="12" name="Tekstvak 11"/>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I</a:t>
            </a:r>
            <a:r>
              <a:rPr lang="en-GB" sz="2000" b="1" kern="0" dirty="0" smtClean="0">
                <a:solidFill>
                  <a:srgbClr val="2E74B5"/>
                </a:solidFill>
                <a:latin typeface="Calibri Light" panose="020F0302020204030204" pitchFamily="34" charset="0"/>
                <a:cs typeface="Times New Roman" panose="02020603050405020304" pitchFamily="18" charset="0"/>
              </a:rPr>
              <a:t>nfant blood pressure machine</a:t>
            </a:r>
          </a:p>
        </p:txBody>
      </p:sp>
    </p:spTree>
    <p:extLst>
      <p:ext uri="{BB962C8B-B14F-4D97-AF65-F5344CB8AC3E}">
        <p14:creationId xmlns:p14="http://schemas.microsoft.com/office/powerpoint/2010/main" val="3989645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Aneroid blood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pressure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hthoek 13"/>
          <p:cNvSpPr/>
          <p:nvPr/>
        </p:nvSpPr>
        <p:spPr>
          <a:xfrm>
            <a:off x="4644795" y="1358759"/>
            <a:ext cx="6683605" cy="923330"/>
          </a:xfrm>
          <a:prstGeom prst="rect">
            <a:avLst/>
          </a:prstGeom>
        </p:spPr>
        <p:txBody>
          <a:bodyPr wrap="square">
            <a:spAutoFit/>
          </a:bodyPr>
          <a:lstStyle/>
          <a:p>
            <a:r>
              <a:rPr lang="en-GB" dirty="0">
                <a:latin typeface="+mj-lt"/>
                <a:ea typeface="Calibri" panose="020F0502020204030204" pitchFamily="34" charset="0"/>
                <a:cs typeface="Times New Roman" panose="02020603050405020304" pitchFamily="18" charset="0"/>
              </a:rPr>
              <a:t>An aneroid manometer is based on a </a:t>
            </a:r>
            <a:r>
              <a:rPr lang="en-GB" b="1" dirty="0">
                <a:solidFill>
                  <a:srgbClr val="7030A0"/>
                </a:solidFill>
                <a:latin typeface="+mj-lt"/>
                <a:ea typeface="Calibri" panose="020F0502020204030204" pitchFamily="34" charset="0"/>
                <a:cs typeface="Times New Roman" panose="02020603050405020304" pitchFamily="18" charset="0"/>
              </a:rPr>
              <a:t>bellow </a:t>
            </a:r>
            <a:r>
              <a:rPr lang="en-GB" dirty="0">
                <a:latin typeface="+mj-lt"/>
                <a:ea typeface="Calibri" panose="020F0502020204030204" pitchFamily="34" charset="0"/>
                <a:cs typeface="Times New Roman" panose="02020603050405020304" pitchFamily="18" charset="0"/>
              </a:rPr>
              <a:t>and uses a </a:t>
            </a:r>
            <a:r>
              <a:rPr lang="en-GB" b="1" dirty="0">
                <a:solidFill>
                  <a:srgbClr val="7030A0"/>
                </a:solidFill>
                <a:latin typeface="+mj-lt"/>
                <a:ea typeface="Calibri" panose="020F0502020204030204" pitchFamily="34" charset="0"/>
                <a:cs typeface="Times New Roman" panose="02020603050405020304" pitchFamily="18" charset="0"/>
              </a:rPr>
              <a:t>calibrated dial</a:t>
            </a:r>
            <a:r>
              <a:rPr lang="en-GB" dirty="0">
                <a:latin typeface="+mj-lt"/>
                <a:ea typeface="Calibri" panose="020F0502020204030204" pitchFamily="34" charset="0"/>
                <a:cs typeface="Times New Roman" panose="02020603050405020304" pitchFamily="18" charset="0"/>
              </a:rPr>
              <a:t>. </a:t>
            </a:r>
            <a:endParaRPr lang="en-GB" dirty="0" smtClean="0">
              <a:latin typeface="+mj-lt"/>
              <a:ea typeface="Calibri" panose="020F0502020204030204" pitchFamily="34" charset="0"/>
              <a:cs typeface="Times New Roman" panose="02020603050405020304" pitchFamily="18" charset="0"/>
            </a:endParaRPr>
          </a:p>
          <a:p>
            <a:r>
              <a:rPr lang="en-GB" dirty="0" smtClean="0">
                <a:latin typeface="+mj-lt"/>
                <a:ea typeface="Calibri" panose="020F0502020204030204" pitchFamily="34" charset="0"/>
                <a:cs typeface="Times New Roman" panose="02020603050405020304" pitchFamily="18" charset="0"/>
              </a:rPr>
              <a:t>Notice </a:t>
            </a:r>
            <a:r>
              <a:rPr lang="en-GB" dirty="0">
                <a:latin typeface="+mj-lt"/>
                <a:ea typeface="Calibri" panose="020F0502020204030204" pitchFamily="34" charset="0"/>
                <a:cs typeface="Times New Roman" panose="02020603050405020304" pitchFamily="18" charset="0"/>
              </a:rPr>
              <a:t>that when the dial is at zero, there is a small rectangle where the needle should rest. </a:t>
            </a:r>
            <a:endParaRPr lang="en-GB" dirty="0" smtClean="0">
              <a:latin typeface="+mj-lt"/>
              <a:ea typeface="Calibri" panose="020F0502020204030204" pitchFamily="34" charset="0"/>
              <a:cs typeface="Times New Roman" panose="02020603050405020304" pitchFamily="18" charset="0"/>
            </a:endParaRPr>
          </a:p>
        </p:txBody>
      </p:sp>
      <p:pic>
        <p:nvPicPr>
          <p:cNvPr id="10" name="Afbeelding 9"/>
          <p:cNvPicPr>
            <a:picLocks noChangeAspect="1"/>
          </p:cNvPicPr>
          <p:nvPr/>
        </p:nvPicPr>
        <p:blipFill>
          <a:blip r:embed="rId2"/>
          <a:stretch>
            <a:fillRect/>
          </a:stretch>
        </p:blipFill>
        <p:spPr>
          <a:xfrm>
            <a:off x="5345051" y="2525312"/>
            <a:ext cx="5520267" cy="3673487"/>
          </a:xfrm>
          <a:prstGeom prst="rect">
            <a:avLst/>
          </a:prstGeom>
        </p:spPr>
      </p:pic>
      <p:pic>
        <p:nvPicPr>
          <p:cNvPr id="21" name="Afbeelding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650" y="1619830"/>
            <a:ext cx="2789189" cy="4272970"/>
          </a:xfrm>
          <a:prstGeom prst="rect">
            <a:avLst/>
          </a:prstGeom>
        </p:spPr>
      </p:pic>
      <p:sp>
        <p:nvSpPr>
          <p:cNvPr id="12" name="Tekstvak 11"/>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pic>
        <p:nvPicPr>
          <p:cNvPr id="15" name="Afbeelding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5862" y="1438978"/>
            <a:ext cx="1997070" cy="2658889"/>
          </a:xfrm>
          <a:prstGeom prst="rect">
            <a:avLst/>
          </a:prstGeom>
        </p:spPr>
      </p:pic>
      <p:sp>
        <p:nvSpPr>
          <p:cNvPr id="13"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I</a:t>
            </a:r>
            <a:r>
              <a:rPr lang="en-GB" sz="2000" b="1" kern="0" dirty="0" smtClean="0">
                <a:solidFill>
                  <a:srgbClr val="2E74B5"/>
                </a:solidFill>
                <a:latin typeface="Calibri Light" panose="020F0302020204030204" pitchFamily="34" charset="0"/>
                <a:cs typeface="Times New Roman" panose="02020603050405020304" pitchFamily="18" charset="0"/>
              </a:rPr>
              <a:t>nfant blood pressure machine</a:t>
            </a:r>
          </a:p>
        </p:txBody>
      </p:sp>
    </p:spTree>
    <p:extLst>
      <p:ext uri="{BB962C8B-B14F-4D97-AF65-F5344CB8AC3E}">
        <p14:creationId xmlns:p14="http://schemas.microsoft.com/office/powerpoint/2010/main" val="2393495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2679</TotalTime>
  <Words>2121</Words>
  <Application>Microsoft Office PowerPoint</Application>
  <PresentationFormat>Widescreen</PresentationFormat>
  <Paragraphs>125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Courier New</vt:lpstr>
      <vt:lpstr>Times New Roman</vt:lpstr>
      <vt:lpstr>Wingdings</vt:lpstr>
      <vt:lpstr>Terugblik</vt:lpstr>
      <vt:lpstr>Infant blood pressure machine</vt:lpstr>
      <vt:lpstr>Pediatric use of blood pressure machine</vt:lpstr>
      <vt:lpstr>Measuring blood pressure</vt:lpstr>
      <vt:lpstr>Use</vt:lpstr>
      <vt:lpstr>Paediatric Use: cuff placement</vt:lpstr>
      <vt:lpstr>Paediatric Use: cuff placement</vt:lpstr>
      <vt:lpstr>Scientific principles: Korotkoff sounds</vt:lpstr>
      <vt:lpstr>Mercury blood pressure system</vt:lpstr>
      <vt:lpstr>Aneroid blood pressure system</vt:lpstr>
      <vt:lpstr>Non-invasive blood pressure Machines (NIBP) </vt:lpstr>
      <vt:lpstr>Non-invasive blood pressure Machines (NIBP) </vt:lpstr>
      <vt:lpstr>Trouble shooting</vt:lpstr>
      <vt:lpstr>Trouble shooting</vt:lpstr>
      <vt:lpstr>Calibration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246</cp:revision>
  <dcterms:created xsi:type="dcterms:W3CDTF">2014-11-03T16:21:19Z</dcterms:created>
  <dcterms:modified xsi:type="dcterms:W3CDTF">2020-03-18T14:04:30Z</dcterms:modified>
</cp:coreProperties>
</file>